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Arimo Bold" panose="020B0604020202020204" charset="0"/>
      <p:regular r:id="rId26"/>
    </p:embeddedFont>
    <p:embeddedFont>
      <p:font typeface="Canva Sans Bold" panose="020B0604020202020204" charset="0"/>
      <p:regular r:id="rId27"/>
    </p:embeddedFont>
    <p:embeddedFont>
      <p:font typeface="Fredoka" panose="020B0604020202020204" charset="0"/>
      <p:regular r:id="rId28"/>
    </p:embeddedFont>
    <p:embeddedFont>
      <p:font typeface="Inter" panose="020B0604020202020204" charset="0"/>
      <p:regular r:id="rId29"/>
    </p:embeddedFont>
    <p:embeddedFont>
      <p:font typeface="Inter Bold" panose="020B0604020202020204" charset="0"/>
      <p:regular r:id="rId30"/>
    </p:embeddedFont>
    <p:embeddedFont>
      <p:font typeface="Life Savers" panose="020B0604020202020204" charset="0"/>
      <p:regular r:id="rId31"/>
    </p:embeddedFont>
    <p:embeddedFont>
      <p:font typeface="Poppins" panose="00000500000000000000" pitchFamily="2" charset="0"/>
      <p:regular r:id="rId32"/>
    </p:embeddedFont>
    <p:embeddedFont>
      <p:font typeface="Poppins Bold" panose="020B0604020202020204" charset="0"/>
      <p:regular r:id="rId33"/>
    </p:embeddedFont>
    <p:embeddedFont>
      <p:font typeface="Poppins Semi-Bold" panose="020B0604020202020204" charset="0"/>
      <p:regular r:id="rId34"/>
    </p:embeddedFont>
    <p:embeddedFont>
      <p:font typeface="Sniglet"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7" d="100"/>
          <a:sy n="37" d="100"/>
        </p:scale>
        <p:origin x="1714" y="6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F2FC7-B073-44A7-A568-68F467844FF8}" type="datetimeFigureOut">
              <a:rPr lang="en-IN" smtClean="0"/>
              <a:t>11-07-2025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B0710-F254-4B88-9AAB-FA599B49C17A}" type="slidenum">
              <a:rPr lang="en-IN" smtClean="0"/>
              <a:t>‹#›</a:t>
            </a:fld>
            <a:endParaRPr lang="en-IN"/>
          </a:p>
        </p:txBody>
      </p:sp>
    </p:spTree>
    <p:extLst>
      <p:ext uri="{BB962C8B-B14F-4D97-AF65-F5344CB8AC3E}">
        <p14:creationId xmlns:p14="http://schemas.microsoft.com/office/powerpoint/2010/main" val="2466757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42B0710-F254-4B88-9AAB-FA599B49C17A}" type="slidenum">
              <a:rPr lang="en-IN" smtClean="0"/>
              <a:t>12</a:t>
            </a:fld>
            <a:endParaRPr lang="en-IN"/>
          </a:p>
        </p:txBody>
      </p:sp>
    </p:spTree>
    <p:extLst>
      <p:ext uri="{BB962C8B-B14F-4D97-AF65-F5344CB8AC3E}">
        <p14:creationId xmlns:p14="http://schemas.microsoft.com/office/powerpoint/2010/main" val="2621982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gi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3.gif"/><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2.jpeg"/></Relationships>
</file>

<file path=ppt/slides/_rels/slide2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slideLayout" Target="../slideLayouts/slideLayout7.xml"/><Relationship Id="rId7" Type="http://schemas.openxmlformats.org/officeDocument/2006/relationships/image" Target="../media/image4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jpeg"/><Relationship Id="rId9"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sv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drive.google.com/file/d/1rN-ItpbLD3pVVZwKC0ElY8Sv8b1MFWkH/view?usp=drive_lin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6.gif"/><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203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r>
              <a:rPr lang="en-US" b="1" dirty="0">
                <a:solidFill>
                  <a:srgbClr val="FFFFFF"/>
                </a:solidFill>
                <a:latin typeface="Inter Bold"/>
                <a:ea typeface="Inter Bold"/>
                <a:cs typeface="Inter Bold"/>
                <a:sym typeface="Inter Bold"/>
              </a:rPr>
              <a:t>                </a:t>
            </a:r>
          </a:p>
          <a:p>
            <a:endParaRPr lang="en-IN" dirty="0"/>
          </a:p>
        </p:txBody>
      </p:sp>
      <p:sp>
        <p:nvSpPr>
          <p:cNvPr id="3" name="Freeform 3"/>
          <p:cNvSpPr/>
          <p:nvPr/>
        </p:nvSpPr>
        <p:spPr>
          <a:xfrm>
            <a:off x="0" y="1562100"/>
            <a:ext cx="3693108" cy="3366535"/>
          </a:xfrm>
          <a:custGeom>
            <a:avLst/>
            <a:gdLst/>
            <a:ahLst/>
            <a:cxnLst/>
            <a:rect l="l" t="t" r="r" b="b"/>
            <a:pathLst>
              <a:path w="3693108" h="2907675">
                <a:moveTo>
                  <a:pt x="0" y="0"/>
                </a:moveTo>
                <a:lnTo>
                  <a:pt x="3693108" y="0"/>
                </a:lnTo>
                <a:lnTo>
                  <a:pt x="3693108" y="2907674"/>
                </a:lnTo>
                <a:lnTo>
                  <a:pt x="0" y="29076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554200" y="3146279"/>
            <a:ext cx="4992995" cy="4114800"/>
          </a:xfrm>
          <a:custGeom>
            <a:avLst/>
            <a:gdLst/>
            <a:ahLst/>
            <a:cxnLst/>
            <a:rect l="l" t="t" r="r" b="b"/>
            <a:pathLst>
              <a:path w="4992995" h="4114800">
                <a:moveTo>
                  <a:pt x="0" y="0"/>
                </a:moveTo>
                <a:lnTo>
                  <a:pt x="4992995" y="0"/>
                </a:lnTo>
                <a:lnTo>
                  <a:pt x="499299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981200" y="292247"/>
            <a:ext cx="15925799" cy="2733675"/>
          </a:xfrm>
          <a:prstGeom prst="rect">
            <a:avLst/>
          </a:prstGeom>
        </p:spPr>
        <p:txBody>
          <a:bodyPr wrap="square" lIns="0" tIns="0" rIns="0" bIns="0" rtlCol="0" anchor="t">
            <a:spAutoFit/>
          </a:bodyPr>
          <a:lstStyle/>
          <a:p>
            <a:pPr algn="ctr">
              <a:lnSpc>
                <a:spcPts val="10479"/>
              </a:lnSpc>
            </a:pPr>
            <a:r>
              <a:rPr lang="en-US" sz="8732" b="1" dirty="0">
                <a:solidFill>
                  <a:srgbClr val="FFFFFF"/>
                </a:solidFill>
                <a:latin typeface="Poppins Bold"/>
                <a:ea typeface="Poppins Bold"/>
                <a:cs typeface="Poppins Bold"/>
                <a:sym typeface="Poppins Bold"/>
              </a:rPr>
              <a:t>YOUTUBE CHANNEL   PERFORMANCE ANALYSIS</a:t>
            </a:r>
          </a:p>
        </p:txBody>
      </p:sp>
      <p:sp>
        <p:nvSpPr>
          <p:cNvPr id="6" name="TextBox 6"/>
          <p:cNvSpPr txBox="1"/>
          <p:nvPr/>
        </p:nvSpPr>
        <p:spPr>
          <a:xfrm>
            <a:off x="5770346" y="3651813"/>
            <a:ext cx="7793254" cy="1615827"/>
          </a:xfrm>
          <a:prstGeom prst="rect">
            <a:avLst/>
          </a:prstGeom>
        </p:spPr>
        <p:txBody>
          <a:bodyPr wrap="square" lIns="0" tIns="0" rIns="0" bIns="0" rtlCol="0" anchor="t">
            <a:spAutoFit/>
          </a:bodyPr>
          <a:lstStyle/>
          <a:p>
            <a:pPr algn="l">
              <a:lnSpc>
                <a:spcPts val="4249"/>
              </a:lnSpc>
            </a:pPr>
            <a:r>
              <a:rPr lang="en-US" sz="3600" dirty="0">
                <a:solidFill>
                  <a:srgbClr val="FFFFFF"/>
                </a:solidFill>
                <a:latin typeface="Inter"/>
                <a:ea typeface="Inter"/>
                <a:cs typeface="Inter"/>
                <a:sym typeface="Inter"/>
              </a:rPr>
              <a:t>        Gateway to Channel Growth</a:t>
            </a:r>
          </a:p>
          <a:p>
            <a:pPr algn="l">
              <a:lnSpc>
                <a:spcPts val="4249"/>
              </a:lnSpc>
            </a:pPr>
            <a:endParaRPr lang="en-US" sz="3600" dirty="0">
              <a:solidFill>
                <a:srgbClr val="FFFFFF"/>
              </a:solidFill>
              <a:latin typeface="Inter"/>
              <a:ea typeface="Inter"/>
              <a:cs typeface="Inter"/>
              <a:sym typeface="Inter"/>
            </a:endParaRPr>
          </a:p>
          <a:p>
            <a:pPr algn="l">
              <a:lnSpc>
                <a:spcPts val="4249"/>
              </a:lnSpc>
            </a:pPr>
            <a:r>
              <a:rPr lang="en-US" sz="3600" dirty="0">
                <a:solidFill>
                  <a:srgbClr val="FFFFFF"/>
                </a:solidFill>
                <a:latin typeface="Inter"/>
                <a:ea typeface="Inter"/>
                <a:cs typeface="Inter"/>
                <a:sym typeface="Inter"/>
              </a:rPr>
              <a:t>                         TASK-3</a:t>
            </a:r>
          </a:p>
        </p:txBody>
      </p:sp>
      <p:sp>
        <p:nvSpPr>
          <p:cNvPr id="8" name="TextBox 8"/>
          <p:cNvSpPr txBox="1"/>
          <p:nvPr/>
        </p:nvSpPr>
        <p:spPr>
          <a:xfrm>
            <a:off x="12517653" y="7724097"/>
            <a:ext cx="4855947" cy="1501373"/>
          </a:xfrm>
          <a:prstGeom prst="rect">
            <a:avLst/>
          </a:prstGeom>
        </p:spPr>
        <p:txBody>
          <a:bodyPr wrap="square" lIns="0" tIns="0" rIns="0" bIns="0" rtlCol="0" anchor="t">
            <a:spAutoFit/>
          </a:bodyPr>
          <a:lstStyle/>
          <a:p>
            <a:pPr algn="r">
              <a:lnSpc>
                <a:spcPts val="6146"/>
              </a:lnSpc>
            </a:pPr>
            <a:r>
              <a:rPr lang="en-US" sz="4390" b="1" dirty="0">
                <a:solidFill>
                  <a:srgbClr val="FFFFFF"/>
                </a:solidFill>
                <a:latin typeface="Inter Bold"/>
                <a:ea typeface="Inter Bold"/>
                <a:cs typeface="Inter Bold"/>
                <a:sym typeface="Inter Bold"/>
              </a:rPr>
              <a:t>Team Number</a:t>
            </a:r>
          </a:p>
          <a:p>
            <a:pPr algn="r">
              <a:lnSpc>
                <a:spcPts val="6146"/>
              </a:lnSpc>
            </a:pPr>
            <a:r>
              <a:rPr lang="en-US" sz="4390" b="1" dirty="0">
                <a:solidFill>
                  <a:srgbClr val="FFFFFF"/>
                </a:solidFill>
                <a:latin typeface="Inter Bold"/>
                <a:ea typeface="Inter Bold"/>
                <a:cs typeface="Inter Bold"/>
                <a:sym typeface="Inter Bold"/>
              </a:rPr>
              <a:t>12   </a:t>
            </a:r>
            <a:r>
              <a:rPr lang="en-US" sz="4390" dirty="0">
                <a:solidFill>
                  <a:srgbClr val="FFFFFF"/>
                </a:solidFill>
                <a:latin typeface="Inter"/>
                <a:ea typeface="Inter"/>
                <a:cs typeface="Inter"/>
                <a:sym typeface="Inter"/>
              </a:rPr>
              <a:t>            </a:t>
            </a:r>
          </a:p>
        </p:txBody>
      </p:sp>
      <p:sp>
        <p:nvSpPr>
          <p:cNvPr id="10" name="TextBox 10"/>
          <p:cNvSpPr txBox="1"/>
          <p:nvPr/>
        </p:nvSpPr>
        <p:spPr>
          <a:xfrm>
            <a:off x="13972078" y="8660325"/>
            <a:ext cx="3287222" cy="918778"/>
          </a:xfrm>
          <a:prstGeom prst="rect">
            <a:avLst/>
          </a:prstGeom>
        </p:spPr>
        <p:txBody>
          <a:bodyPr lIns="0" tIns="0" rIns="0" bIns="0" rtlCol="0" anchor="t">
            <a:spAutoFit/>
          </a:bodyPr>
          <a:lstStyle/>
          <a:p>
            <a:pPr algn="r">
              <a:lnSpc>
                <a:spcPts val="7826"/>
              </a:lnSpc>
            </a:pPr>
            <a:endParaRPr lang="en-US" sz="5590" b="1" dirty="0">
              <a:solidFill>
                <a:srgbClr val="FFFFFF"/>
              </a:solidFill>
              <a:latin typeface="Inter Bold"/>
              <a:ea typeface="Inter Bold"/>
              <a:cs typeface="Inter Bold"/>
              <a:sym typeface="Inter Bold"/>
            </a:endParaRPr>
          </a:p>
        </p:txBody>
      </p:sp>
      <p:sp>
        <p:nvSpPr>
          <p:cNvPr id="12" name="TextBox 11">
            <a:extLst>
              <a:ext uri="{FF2B5EF4-FFF2-40B4-BE49-F238E27FC236}">
                <a16:creationId xmlns:a16="http://schemas.microsoft.com/office/drawing/2014/main" id="{8EE13265-0F4C-F52B-0B5C-B5AB845A39F9}"/>
              </a:ext>
            </a:extLst>
          </p:cNvPr>
          <p:cNvSpPr txBox="1"/>
          <p:nvPr/>
        </p:nvSpPr>
        <p:spPr>
          <a:xfrm>
            <a:off x="390315" y="7278219"/>
            <a:ext cx="8220285" cy="2375394"/>
          </a:xfrm>
          <a:prstGeom prst="rect">
            <a:avLst/>
          </a:prstGeom>
          <a:noFill/>
        </p:spPr>
        <p:txBody>
          <a:bodyPr wrap="square" rtlCol="0">
            <a:spAutoFit/>
          </a:bodyPr>
          <a:lstStyle/>
          <a:p>
            <a:pPr>
              <a:lnSpc>
                <a:spcPts val="4466"/>
              </a:lnSpc>
            </a:pPr>
            <a:r>
              <a:rPr lang="en-US" sz="2000" b="1" dirty="0">
                <a:solidFill>
                  <a:srgbClr val="FFFFFF"/>
                </a:solidFill>
                <a:latin typeface="Inter Bold"/>
                <a:ea typeface="Inter Bold"/>
                <a:cs typeface="Inter Bold"/>
                <a:sym typeface="Inter Bold"/>
              </a:rPr>
              <a:t> </a:t>
            </a:r>
            <a:r>
              <a:rPr lang="en-US" sz="3200" b="1" dirty="0">
                <a:solidFill>
                  <a:srgbClr val="FFFFFF"/>
                </a:solidFill>
                <a:latin typeface="Inter Bold"/>
                <a:ea typeface="Inter Bold"/>
                <a:cs typeface="Inter Bold"/>
                <a:sym typeface="Inter Bold"/>
              </a:rPr>
              <a:t>Team Lead : Snigdha Gaur</a:t>
            </a:r>
          </a:p>
          <a:p>
            <a:pPr>
              <a:lnSpc>
                <a:spcPts val="4466"/>
              </a:lnSpc>
            </a:pPr>
            <a:r>
              <a:rPr lang="en-US" sz="3200" b="1" dirty="0">
                <a:solidFill>
                  <a:srgbClr val="FFFFFF"/>
                </a:solidFill>
                <a:latin typeface="Inter Bold"/>
                <a:ea typeface="Inter Bold"/>
                <a:cs typeface="Inter Bold"/>
                <a:sym typeface="Inter Bold"/>
              </a:rPr>
              <a:t>Team Members : Arpita Sharma</a:t>
            </a:r>
          </a:p>
          <a:p>
            <a:pPr>
              <a:lnSpc>
                <a:spcPts val="4466"/>
              </a:lnSpc>
            </a:pPr>
            <a:r>
              <a:rPr lang="en-US" sz="3200" b="1" dirty="0">
                <a:solidFill>
                  <a:srgbClr val="FFFFFF"/>
                </a:solidFill>
                <a:latin typeface="Inter Bold"/>
                <a:ea typeface="Inter Bold"/>
                <a:cs typeface="Inter Bold"/>
                <a:sym typeface="Inter Bold"/>
              </a:rPr>
              <a:t>                                    Shakthi M</a:t>
            </a:r>
          </a:p>
          <a:p>
            <a:pPr>
              <a:lnSpc>
                <a:spcPts val="4466"/>
              </a:lnSpc>
            </a:pPr>
            <a:r>
              <a:rPr lang="en-US" sz="3200" b="1" dirty="0">
                <a:solidFill>
                  <a:srgbClr val="FFFFFF"/>
                </a:solidFill>
                <a:latin typeface="Inter Bold"/>
                <a:ea typeface="Inter Bold"/>
                <a:cs typeface="Inter Bold"/>
                <a:sym typeface="Inter Bold"/>
              </a:rPr>
              <a:t>                                    Vishesh Parashar</a:t>
            </a:r>
            <a:endParaRPr lang="en-IN" sz="3200" dirty="0"/>
          </a:p>
        </p:txBody>
      </p:sp>
      <p:pic>
        <p:nvPicPr>
          <p:cNvPr id="13" name="Picture 13">
            <a:extLst>
              <a:ext uri="{FF2B5EF4-FFF2-40B4-BE49-F238E27FC236}">
                <a16:creationId xmlns:a16="http://schemas.microsoft.com/office/drawing/2014/main" id="{E1EED5AC-B032-8859-6723-76DE68F535D1}"/>
              </a:ext>
            </a:extLst>
          </p:cNvPr>
          <p:cNvPicPr>
            <a:picLocks noChangeAspect="1"/>
          </p:cNvPicPr>
          <p:nvPr/>
        </p:nvPicPr>
        <p:blipFill>
          <a:blip r:embed="rId7"/>
          <a:srcRect/>
          <a:stretch>
            <a:fillRect/>
          </a:stretch>
        </p:blipFill>
        <p:spPr>
          <a:xfrm>
            <a:off x="100904" y="-9525"/>
            <a:ext cx="2794696" cy="1724025"/>
          </a:xfrm>
          <a:prstGeom prst="rect">
            <a:avLst/>
          </a:prstGeom>
        </p:spPr>
      </p:pic>
      <p:sp>
        <p:nvSpPr>
          <p:cNvPr id="14" name="Rectangle 1">
            <a:extLst>
              <a:ext uri="{FF2B5EF4-FFF2-40B4-BE49-F238E27FC236}">
                <a16:creationId xmlns:a16="http://schemas.microsoft.com/office/drawing/2014/main" id="{DD551C1D-9AA0-AEF1-5BC3-BDE67E37CECC}"/>
              </a:ext>
            </a:extLst>
          </p:cNvPr>
          <p:cNvSpPr>
            <a:spLocks noChangeArrowheads="1"/>
          </p:cNvSpPr>
          <p:nvPr/>
        </p:nvSpPr>
        <p:spPr bwMode="auto">
          <a:xfrm>
            <a:off x="8610600" y="63627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FFFFFF"/>
                </a:solidFill>
                <a:effectLst/>
                <a:latin typeface="Arial" panose="020B0604020202020204" pitchFamily="34" charset="0"/>
              </a:rPr>
              <a:t>Presented by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TextBox 3"/>
          <p:cNvSpPr txBox="1"/>
          <p:nvPr/>
        </p:nvSpPr>
        <p:spPr>
          <a:xfrm>
            <a:off x="4807362" y="66612"/>
            <a:ext cx="9861205" cy="1114425"/>
          </a:xfrm>
          <a:prstGeom prst="rect">
            <a:avLst/>
          </a:prstGeom>
        </p:spPr>
        <p:txBody>
          <a:bodyPr lIns="0" tIns="0" rIns="0" bIns="0" rtlCol="0" anchor="t">
            <a:spAutoFit/>
          </a:bodyPr>
          <a:lstStyle/>
          <a:p>
            <a:pPr algn="l">
              <a:lnSpc>
                <a:spcPts val="8399"/>
              </a:lnSpc>
            </a:pPr>
            <a:r>
              <a:rPr lang="en-US" sz="6999" b="1" u="sng">
                <a:solidFill>
                  <a:srgbClr val="FFFFFF"/>
                </a:solidFill>
                <a:latin typeface="Poppins Semi-Bold"/>
                <a:ea typeface="Poppins Semi-Bold"/>
                <a:cs typeface="Poppins Semi-Bold"/>
                <a:sym typeface="Poppins Semi-Bold"/>
              </a:rPr>
              <a:t>Insights &amp; Reasons</a:t>
            </a:r>
          </a:p>
        </p:txBody>
      </p:sp>
      <p:sp>
        <p:nvSpPr>
          <p:cNvPr id="4" name="Freeform 4"/>
          <p:cNvSpPr/>
          <p:nvPr/>
        </p:nvSpPr>
        <p:spPr>
          <a:xfrm>
            <a:off x="0" y="-26100"/>
            <a:ext cx="2419505" cy="1904936"/>
          </a:xfrm>
          <a:custGeom>
            <a:avLst/>
            <a:gdLst/>
            <a:ahLst/>
            <a:cxnLst/>
            <a:rect l="l" t="t" r="r" b="b"/>
            <a:pathLst>
              <a:path w="2419505" h="1904936">
                <a:moveTo>
                  <a:pt x="0" y="0"/>
                </a:moveTo>
                <a:lnTo>
                  <a:pt x="2419505" y="0"/>
                </a:lnTo>
                <a:lnTo>
                  <a:pt x="2419505" y="1904936"/>
                </a:lnTo>
                <a:lnTo>
                  <a:pt x="0" y="19049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V="1">
            <a:off x="17162562" y="8855383"/>
            <a:ext cx="518363" cy="578295"/>
          </a:xfrm>
          <a:custGeom>
            <a:avLst/>
            <a:gdLst/>
            <a:ahLst/>
            <a:cxnLst/>
            <a:rect l="l" t="t" r="r" b="b"/>
            <a:pathLst>
              <a:path w="518363" h="578295">
                <a:moveTo>
                  <a:pt x="0" y="578295"/>
                </a:moveTo>
                <a:lnTo>
                  <a:pt x="518362" y="578295"/>
                </a:lnTo>
                <a:lnTo>
                  <a:pt x="518362" y="0"/>
                </a:lnTo>
                <a:lnTo>
                  <a:pt x="0" y="0"/>
                </a:lnTo>
                <a:lnTo>
                  <a:pt x="0" y="578295"/>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45127" y="1713912"/>
            <a:ext cx="7808832" cy="8363033"/>
            <a:chOff x="0" y="0"/>
            <a:chExt cx="2056647" cy="2202610"/>
          </a:xfrm>
        </p:grpSpPr>
        <p:sp>
          <p:nvSpPr>
            <p:cNvPr id="7" name="Freeform 7"/>
            <p:cNvSpPr/>
            <p:nvPr/>
          </p:nvSpPr>
          <p:spPr>
            <a:xfrm>
              <a:off x="0" y="0"/>
              <a:ext cx="2056647" cy="2202610"/>
            </a:xfrm>
            <a:custGeom>
              <a:avLst/>
              <a:gdLst/>
              <a:ahLst/>
              <a:cxnLst/>
              <a:rect l="l" t="t" r="r" b="b"/>
              <a:pathLst>
                <a:path w="2056647" h="2202610">
                  <a:moveTo>
                    <a:pt x="27760" y="0"/>
                  </a:moveTo>
                  <a:lnTo>
                    <a:pt x="2028887" y="0"/>
                  </a:lnTo>
                  <a:cubicBezTo>
                    <a:pt x="2044219" y="0"/>
                    <a:pt x="2056647" y="12429"/>
                    <a:pt x="2056647" y="27760"/>
                  </a:cubicBezTo>
                  <a:lnTo>
                    <a:pt x="2056647" y="2174849"/>
                  </a:lnTo>
                  <a:cubicBezTo>
                    <a:pt x="2056647" y="2182212"/>
                    <a:pt x="2053723" y="2189273"/>
                    <a:pt x="2048516" y="2194479"/>
                  </a:cubicBezTo>
                  <a:cubicBezTo>
                    <a:pt x="2043310" y="2199685"/>
                    <a:pt x="2036250" y="2202610"/>
                    <a:pt x="2028887" y="2202610"/>
                  </a:cubicBezTo>
                  <a:lnTo>
                    <a:pt x="27760" y="2202610"/>
                  </a:lnTo>
                  <a:cubicBezTo>
                    <a:pt x="20398" y="2202610"/>
                    <a:pt x="13337" y="2199685"/>
                    <a:pt x="8131" y="2194479"/>
                  </a:cubicBezTo>
                  <a:cubicBezTo>
                    <a:pt x="2925" y="2189273"/>
                    <a:pt x="0" y="2182212"/>
                    <a:pt x="0" y="2174849"/>
                  </a:cubicBezTo>
                  <a:lnTo>
                    <a:pt x="0" y="27760"/>
                  </a:lnTo>
                  <a:cubicBezTo>
                    <a:pt x="0" y="20398"/>
                    <a:pt x="2925" y="13337"/>
                    <a:pt x="8131" y="8131"/>
                  </a:cubicBezTo>
                  <a:cubicBezTo>
                    <a:pt x="13337" y="2925"/>
                    <a:pt x="20398" y="0"/>
                    <a:pt x="27760" y="0"/>
                  </a:cubicBezTo>
                  <a:close/>
                </a:path>
              </a:pathLst>
            </a:custGeom>
            <a:gradFill rotWithShape="1">
              <a:gsLst>
                <a:gs pos="0">
                  <a:srgbClr val="FF5757">
                    <a:alpha val="100000"/>
                  </a:srgbClr>
                </a:gs>
                <a:gs pos="100000">
                  <a:srgbClr val="8C52FF">
                    <a:alpha val="100000"/>
                  </a:srgbClr>
                </a:gs>
              </a:gsLst>
              <a:lin ang="2700000"/>
            </a:gradFill>
          </p:spPr>
        </p:sp>
        <p:sp>
          <p:nvSpPr>
            <p:cNvPr id="8" name="TextBox 8"/>
            <p:cNvSpPr txBox="1"/>
            <p:nvPr/>
          </p:nvSpPr>
          <p:spPr>
            <a:xfrm>
              <a:off x="0" y="-19050"/>
              <a:ext cx="2056647" cy="2221660"/>
            </a:xfrm>
            <a:prstGeom prst="rect">
              <a:avLst/>
            </a:prstGeom>
          </p:spPr>
          <p:txBody>
            <a:bodyPr lIns="50800" tIns="50800" rIns="50800" bIns="50800" rtlCol="0" anchor="ctr"/>
            <a:lstStyle/>
            <a:p>
              <a:pPr algn="ctr">
                <a:lnSpc>
                  <a:spcPts val="2999"/>
                </a:lnSpc>
              </a:pPr>
              <a:endParaRPr/>
            </a:p>
          </p:txBody>
        </p:sp>
      </p:grpSp>
      <p:grpSp>
        <p:nvGrpSpPr>
          <p:cNvPr id="9" name="Group 9"/>
          <p:cNvGrpSpPr/>
          <p:nvPr/>
        </p:nvGrpSpPr>
        <p:grpSpPr>
          <a:xfrm>
            <a:off x="181184" y="1713912"/>
            <a:ext cx="7702298" cy="8363033"/>
            <a:chOff x="0" y="0"/>
            <a:chExt cx="2028589" cy="2202610"/>
          </a:xfrm>
        </p:grpSpPr>
        <p:sp>
          <p:nvSpPr>
            <p:cNvPr id="10" name="Freeform 10"/>
            <p:cNvSpPr/>
            <p:nvPr/>
          </p:nvSpPr>
          <p:spPr>
            <a:xfrm>
              <a:off x="0" y="0"/>
              <a:ext cx="2028589" cy="2202610"/>
            </a:xfrm>
            <a:custGeom>
              <a:avLst/>
              <a:gdLst/>
              <a:ahLst/>
              <a:cxnLst/>
              <a:rect l="l" t="t" r="r" b="b"/>
              <a:pathLst>
                <a:path w="2028589" h="2202610">
                  <a:moveTo>
                    <a:pt x="28144" y="0"/>
                  </a:moveTo>
                  <a:lnTo>
                    <a:pt x="2000445" y="0"/>
                  </a:lnTo>
                  <a:cubicBezTo>
                    <a:pt x="2007909" y="0"/>
                    <a:pt x="2015068" y="2965"/>
                    <a:pt x="2020346" y="8243"/>
                  </a:cubicBezTo>
                  <a:cubicBezTo>
                    <a:pt x="2025624" y="13521"/>
                    <a:pt x="2028589" y="20680"/>
                    <a:pt x="2028589" y="28144"/>
                  </a:cubicBezTo>
                  <a:lnTo>
                    <a:pt x="2028589" y="2174466"/>
                  </a:lnTo>
                  <a:cubicBezTo>
                    <a:pt x="2028589" y="2181930"/>
                    <a:pt x="2025624" y="2189088"/>
                    <a:pt x="2020346" y="2194366"/>
                  </a:cubicBezTo>
                  <a:cubicBezTo>
                    <a:pt x="2015068" y="2199644"/>
                    <a:pt x="2007909" y="2202610"/>
                    <a:pt x="2000445" y="2202610"/>
                  </a:cubicBezTo>
                  <a:lnTo>
                    <a:pt x="28144" y="2202610"/>
                  </a:lnTo>
                  <a:cubicBezTo>
                    <a:pt x="20680" y="2202610"/>
                    <a:pt x="13521" y="2199644"/>
                    <a:pt x="8243" y="2194366"/>
                  </a:cubicBezTo>
                  <a:cubicBezTo>
                    <a:pt x="2965" y="2189088"/>
                    <a:pt x="0" y="2181930"/>
                    <a:pt x="0" y="2174466"/>
                  </a:cubicBezTo>
                  <a:lnTo>
                    <a:pt x="0" y="28144"/>
                  </a:lnTo>
                  <a:cubicBezTo>
                    <a:pt x="0" y="20680"/>
                    <a:pt x="2965" y="13521"/>
                    <a:pt x="8243" y="8243"/>
                  </a:cubicBezTo>
                  <a:cubicBezTo>
                    <a:pt x="13521" y="2965"/>
                    <a:pt x="20680" y="0"/>
                    <a:pt x="28144" y="0"/>
                  </a:cubicBezTo>
                  <a:close/>
                </a:path>
              </a:pathLst>
            </a:custGeom>
            <a:gradFill rotWithShape="1">
              <a:gsLst>
                <a:gs pos="0">
                  <a:srgbClr val="FF5757">
                    <a:alpha val="100000"/>
                  </a:srgbClr>
                </a:gs>
                <a:gs pos="100000">
                  <a:srgbClr val="8C52FF">
                    <a:alpha val="100000"/>
                  </a:srgbClr>
                </a:gs>
              </a:gsLst>
              <a:lin ang="2700000"/>
            </a:gradFill>
          </p:spPr>
        </p:sp>
        <p:sp>
          <p:nvSpPr>
            <p:cNvPr id="11" name="TextBox 11"/>
            <p:cNvSpPr txBox="1"/>
            <p:nvPr/>
          </p:nvSpPr>
          <p:spPr>
            <a:xfrm>
              <a:off x="0" y="-19050"/>
              <a:ext cx="2028589" cy="2221660"/>
            </a:xfrm>
            <a:prstGeom prst="rect">
              <a:avLst/>
            </a:prstGeom>
          </p:spPr>
          <p:txBody>
            <a:bodyPr lIns="50800" tIns="50800" rIns="50800" bIns="50800" rtlCol="0" anchor="ctr"/>
            <a:lstStyle/>
            <a:p>
              <a:pPr algn="ctr">
                <a:lnSpc>
                  <a:spcPts val="2999"/>
                </a:lnSpc>
              </a:pPr>
              <a:endParaRPr/>
            </a:p>
          </p:txBody>
        </p:sp>
      </p:grpSp>
      <p:sp>
        <p:nvSpPr>
          <p:cNvPr id="12" name="Freeform 12"/>
          <p:cNvSpPr/>
          <p:nvPr/>
        </p:nvSpPr>
        <p:spPr>
          <a:xfrm>
            <a:off x="15746645" y="-286959"/>
            <a:ext cx="2541355" cy="2000871"/>
          </a:xfrm>
          <a:custGeom>
            <a:avLst/>
            <a:gdLst/>
            <a:ahLst/>
            <a:cxnLst/>
            <a:rect l="l" t="t" r="r" b="b"/>
            <a:pathLst>
              <a:path w="2541355" h="2000871">
                <a:moveTo>
                  <a:pt x="0" y="0"/>
                </a:moveTo>
                <a:lnTo>
                  <a:pt x="2541355" y="0"/>
                </a:lnTo>
                <a:lnTo>
                  <a:pt x="2541355" y="2000871"/>
                </a:lnTo>
                <a:lnTo>
                  <a:pt x="0" y="2000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7883482" y="2199152"/>
            <a:ext cx="2361645" cy="3454999"/>
          </a:xfrm>
          <a:custGeom>
            <a:avLst/>
            <a:gdLst/>
            <a:ahLst/>
            <a:cxnLst/>
            <a:rect l="l" t="t" r="r" b="b"/>
            <a:pathLst>
              <a:path w="2361645" h="3454999">
                <a:moveTo>
                  <a:pt x="0" y="0"/>
                </a:moveTo>
                <a:lnTo>
                  <a:pt x="2361645" y="0"/>
                </a:lnTo>
                <a:lnTo>
                  <a:pt x="2361645" y="3454999"/>
                </a:lnTo>
                <a:lnTo>
                  <a:pt x="0" y="34549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10597552" y="1794246"/>
            <a:ext cx="7456407" cy="8010553"/>
          </a:xfrm>
          <a:prstGeom prst="rect">
            <a:avLst/>
          </a:prstGeom>
        </p:spPr>
        <p:txBody>
          <a:bodyPr lIns="0" tIns="0" rIns="0" bIns="0" rtlCol="0" anchor="t">
            <a:spAutoFit/>
          </a:bodyPr>
          <a:lstStyle/>
          <a:p>
            <a:pPr algn="ctr">
              <a:lnSpc>
                <a:spcPts val="3561"/>
              </a:lnSpc>
            </a:pPr>
            <a:r>
              <a:rPr lang="en-US" sz="2543" b="1" u="sng">
                <a:solidFill>
                  <a:srgbClr val="000000"/>
                </a:solidFill>
                <a:latin typeface="Inter Bold"/>
                <a:ea typeface="Inter Bold"/>
                <a:cs typeface="Inter Bold"/>
                <a:sym typeface="Inter Bold"/>
              </a:rPr>
              <a:t>Insights</a:t>
            </a:r>
          </a:p>
          <a:p>
            <a:pPr algn="ctr">
              <a:lnSpc>
                <a:spcPts val="3561"/>
              </a:lnSpc>
            </a:pPr>
            <a:endParaRPr lang="en-US" sz="2543" b="1" u="sng">
              <a:solidFill>
                <a:srgbClr val="000000"/>
              </a:solidFill>
              <a:latin typeface="Inter Bold"/>
              <a:ea typeface="Inter Bold"/>
              <a:cs typeface="Inter Bold"/>
              <a:sym typeface="Inter Bold"/>
            </a:endParaRPr>
          </a:p>
          <a:p>
            <a:pPr algn="ctr">
              <a:lnSpc>
                <a:spcPts val="3561"/>
              </a:lnSpc>
            </a:pPr>
            <a:r>
              <a:rPr lang="en-US" sz="2543" b="1">
                <a:solidFill>
                  <a:srgbClr val="FFDE59"/>
                </a:solidFill>
                <a:latin typeface="Inter Bold"/>
                <a:ea typeface="Inter Bold"/>
                <a:cs typeface="Inter Bold"/>
                <a:sym typeface="Inter Bold"/>
              </a:rPr>
              <a:t>Shorts drive higher likes and comments</a:t>
            </a:r>
          </a:p>
          <a:p>
            <a:pPr algn="ctr">
              <a:lnSpc>
                <a:spcPts val="3561"/>
              </a:lnSpc>
            </a:pPr>
            <a:r>
              <a:rPr lang="en-US" sz="2543" b="1">
                <a:solidFill>
                  <a:srgbClr val="FFDE59"/>
                </a:solidFill>
                <a:latin typeface="Inter Bold"/>
                <a:ea typeface="Inter Bold"/>
                <a:cs typeface="Inter Bold"/>
                <a:sym typeface="Inter Bold"/>
              </a:rPr>
              <a:t>The overall sentiment analysis of audience comments indicates a predominantly positive tone, reflecting a strong level of community trust and satisfaction with the channel's content</a:t>
            </a:r>
          </a:p>
          <a:p>
            <a:pPr algn="ctr">
              <a:lnSpc>
                <a:spcPts val="3561"/>
              </a:lnSpc>
            </a:pPr>
            <a:endParaRPr lang="en-US" sz="2543" b="1">
              <a:solidFill>
                <a:srgbClr val="FFDE59"/>
              </a:solidFill>
              <a:latin typeface="Inter Bold"/>
              <a:ea typeface="Inter Bold"/>
              <a:cs typeface="Inter Bold"/>
              <a:sym typeface="Inter Bold"/>
            </a:endParaRPr>
          </a:p>
          <a:p>
            <a:pPr algn="ctr">
              <a:lnSpc>
                <a:spcPts val="3561"/>
              </a:lnSpc>
            </a:pPr>
            <a:r>
              <a:rPr lang="en-US" sz="2543" b="1" u="sng">
                <a:solidFill>
                  <a:srgbClr val="000000"/>
                </a:solidFill>
                <a:latin typeface="Inter Bold"/>
                <a:ea typeface="Inter Bold"/>
                <a:cs typeface="Inter Bold"/>
                <a:sym typeface="Inter Bold"/>
              </a:rPr>
              <a:t>Reason</a:t>
            </a:r>
          </a:p>
          <a:p>
            <a:pPr algn="ctr">
              <a:lnSpc>
                <a:spcPts val="3561"/>
              </a:lnSpc>
            </a:pPr>
            <a:endParaRPr lang="en-US" sz="2543" b="1" u="sng">
              <a:solidFill>
                <a:srgbClr val="000000"/>
              </a:solidFill>
              <a:latin typeface="Inter Bold"/>
              <a:ea typeface="Inter Bold"/>
              <a:cs typeface="Inter Bold"/>
              <a:sym typeface="Inter Bold"/>
            </a:endParaRPr>
          </a:p>
          <a:p>
            <a:pPr algn="ctr">
              <a:lnSpc>
                <a:spcPts val="3561"/>
              </a:lnSpc>
            </a:pPr>
            <a:r>
              <a:rPr lang="en-US" sz="2543" b="1">
                <a:solidFill>
                  <a:srgbClr val="FFDE59"/>
                </a:solidFill>
                <a:latin typeface="Inter Bold"/>
                <a:ea typeface="Inter Bold"/>
                <a:cs typeface="Inter Bold"/>
                <a:sym typeface="Inter Bold"/>
              </a:rPr>
              <a:t>Shorts outperform long-form videos in likes and comments due to mobile-first design, scroll behavior, and emotionally driven calls to action. This suggests a content strategy that blends Shorts with targeted engagement hooks can help maximize user interaction.</a:t>
            </a:r>
          </a:p>
          <a:p>
            <a:pPr algn="ctr">
              <a:lnSpc>
                <a:spcPts val="3561"/>
              </a:lnSpc>
            </a:pPr>
            <a:endParaRPr lang="en-US" sz="2543" b="1">
              <a:solidFill>
                <a:srgbClr val="FFDE59"/>
              </a:solidFill>
              <a:latin typeface="Inter Bold"/>
              <a:ea typeface="Inter Bold"/>
              <a:cs typeface="Inter Bold"/>
              <a:sym typeface="Inter Bold"/>
            </a:endParaRPr>
          </a:p>
        </p:txBody>
      </p:sp>
      <p:sp>
        <p:nvSpPr>
          <p:cNvPr id="15" name="TextBox 15"/>
          <p:cNvSpPr txBox="1"/>
          <p:nvPr/>
        </p:nvSpPr>
        <p:spPr>
          <a:xfrm>
            <a:off x="181184" y="1895496"/>
            <a:ext cx="7473543" cy="7808054"/>
          </a:xfrm>
          <a:prstGeom prst="rect">
            <a:avLst/>
          </a:prstGeom>
        </p:spPr>
        <p:txBody>
          <a:bodyPr lIns="0" tIns="0" rIns="0" bIns="0" rtlCol="0" anchor="t">
            <a:spAutoFit/>
          </a:bodyPr>
          <a:lstStyle/>
          <a:p>
            <a:pPr algn="ctr">
              <a:lnSpc>
                <a:spcPts val="3638"/>
              </a:lnSpc>
            </a:pPr>
            <a:r>
              <a:rPr lang="en-US" sz="2599" b="1" u="sng">
                <a:solidFill>
                  <a:srgbClr val="000000"/>
                </a:solidFill>
                <a:latin typeface="Inter Bold"/>
                <a:ea typeface="Inter Bold"/>
                <a:cs typeface="Inter Bold"/>
                <a:sym typeface="Inter Bold"/>
              </a:rPr>
              <a:t>Insights</a:t>
            </a:r>
          </a:p>
          <a:p>
            <a:pPr algn="ctr">
              <a:lnSpc>
                <a:spcPts val="3638"/>
              </a:lnSpc>
            </a:pPr>
            <a:endParaRPr lang="en-US" sz="2599" b="1" u="sng">
              <a:solidFill>
                <a:srgbClr val="000000"/>
              </a:solidFill>
              <a:latin typeface="Inter Bold"/>
              <a:ea typeface="Inter Bold"/>
              <a:cs typeface="Inter Bold"/>
              <a:sym typeface="Inter Bold"/>
            </a:endParaRPr>
          </a:p>
          <a:p>
            <a:pPr algn="ctr">
              <a:lnSpc>
                <a:spcPts val="3638"/>
              </a:lnSpc>
            </a:pPr>
            <a:r>
              <a:rPr lang="en-US" sz="2599" b="1">
                <a:solidFill>
                  <a:srgbClr val="FFDE59"/>
                </a:solidFill>
                <a:latin typeface="Inter Bold"/>
                <a:ea typeface="Inter Bold"/>
                <a:cs typeface="Inter Bold"/>
                <a:sym typeface="Inter Bold"/>
              </a:rPr>
              <a:t>Shorts gain more subscribers</a:t>
            </a:r>
          </a:p>
          <a:p>
            <a:pPr algn="ctr">
              <a:lnSpc>
                <a:spcPts val="3638"/>
              </a:lnSpc>
            </a:pPr>
            <a:r>
              <a:rPr lang="en-US" sz="2599" b="1">
                <a:solidFill>
                  <a:srgbClr val="FFDE59"/>
                </a:solidFill>
                <a:latin typeface="Inter Bold"/>
                <a:ea typeface="Inter Bold"/>
                <a:cs typeface="Inter Bold"/>
                <a:sym typeface="Inter Bold"/>
              </a:rPr>
              <a:t>Viewership trends indicate a significant increase in video views during weekends (Saturday and Sunday), suggesting higher audience engagement on non-working days</a:t>
            </a:r>
            <a:r>
              <a:rPr lang="en-US" sz="2599" b="1">
                <a:solidFill>
                  <a:srgbClr val="DFC231"/>
                </a:solidFill>
                <a:latin typeface="Inter Bold"/>
                <a:ea typeface="Inter Bold"/>
                <a:cs typeface="Inter Bold"/>
                <a:sym typeface="Inter Bold"/>
              </a:rPr>
              <a:t>.</a:t>
            </a:r>
          </a:p>
          <a:p>
            <a:pPr algn="ctr">
              <a:lnSpc>
                <a:spcPts val="3638"/>
              </a:lnSpc>
            </a:pPr>
            <a:endParaRPr lang="en-US" sz="2599" b="1">
              <a:solidFill>
                <a:srgbClr val="DFC231"/>
              </a:solidFill>
              <a:latin typeface="Inter Bold"/>
              <a:ea typeface="Inter Bold"/>
              <a:cs typeface="Inter Bold"/>
              <a:sym typeface="Inter Bold"/>
            </a:endParaRPr>
          </a:p>
          <a:p>
            <a:pPr algn="ctr">
              <a:lnSpc>
                <a:spcPts val="3638"/>
              </a:lnSpc>
            </a:pPr>
            <a:r>
              <a:rPr lang="en-US" sz="2599" b="1" u="sng">
                <a:solidFill>
                  <a:srgbClr val="000000"/>
                </a:solidFill>
                <a:latin typeface="Inter Bold"/>
                <a:ea typeface="Inter Bold"/>
                <a:cs typeface="Inter Bold"/>
                <a:sym typeface="Inter Bold"/>
              </a:rPr>
              <a:t>Reason</a:t>
            </a:r>
          </a:p>
          <a:p>
            <a:pPr algn="ctr">
              <a:lnSpc>
                <a:spcPts val="3638"/>
              </a:lnSpc>
            </a:pPr>
            <a:endParaRPr lang="en-US" sz="2599" b="1" u="sng">
              <a:solidFill>
                <a:srgbClr val="000000"/>
              </a:solidFill>
              <a:latin typeface="Inter Bold"/>
              <a:ea typeface="Inter Bold"/>
              <a:cs typeface="Inter Bold"/>
              <a:sym typeface="Inter Bold"/>
            </a:endParaRPr>
          </a:p>
          <a:p>
            <a:pPr algn="ctr">
              <a:lnSpc>
                <a:spcPts val="3638"/>
              </a:lnSpc>
            </a:pPr>
            <a:r>
              <a:rPr lang="en-US" sz="2599" b="1">
                <a:solidFill>
                  <a:srgbClr val="FFDE59"/>
                </a:solidFill>
                <a:latin typeface="Inter Bold"/>
                <a:ea typeface="Inter Bold"/>
                <a:cs typeface="Inter Bold"/>
                <a:sym typeface="Inter Bold"/>
              </a:rPr>
              <a:t>Although full-length videos had higher average watch time, over 60% of new subscribers came from Shorts. This suggests Shorts serve as a strong entry point to attract and convert casual viewers into channel subscribers</a:t>
            </a:r>
          </a:p>
          <a:p>
            <a:pPr algn="ctr">
              <a:lnSpc>
                <a:spcPts val="3638"/>
              </a:lnSpc>
            </a:pPr>
            <a:endParaRPr lang="en-US" sz="2599" b="1">
              <a:solidFill>
                <a:srgbClr val="FFDE59"/>
              </a:solidFill>
              <a:latin typeface="Inter Bold"/>
              <a:ea typeface="Inter Bold"/>
              <a:cs typeface="Inter Bold"/>
              <a:sym typeface="Inter Bold"/>
            </a:endParaRPr>
          </a:p>
        </p:txBody>
      </p:sp>
      <p:sp>
        <p:nvSpPr>
          <p:cNvPr id="16" name="Freeform 16"/>
          <p:cNvSpPr/>
          <p:nvPr/>
        </p:nvSpPr>
        <p:spPr>
          <a:xfrm>
            <a:off x="7883482" y="6134879"/>
            <a:ext cx="2362130" cy="3455708"/>
          </a:xfrm>
          <a:custGeom>
            <a:avLst/>
            <a:gdLst/>
            <a:ahLst/>
            <a:cxnLst/>
            <a:rect l="l" t="t" r="r" b="b"/>
            <a:pathLst>
              <a:path w="2362130" h="3455708">
                <a:moveTo>
                  <a:pt x="0" y="0"/>
                </a:moveTo>
                <a:lnTo>
                  <a:pt x="2362130" y="0"/>
                </a:lnTo>
                <a:lnTo>
                  <a:pt x="2362130" y="3455709"/>
                </a:lnTo>
                <a:lnTo>
                  <a:pt x="0" y="34557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756849" y="1356816"/>
            <a:ext cx="1878766" cy="1479198"/>
          </a:xfrm>
          <a:custGeom>
            <a:avLst/>
            <a:gdLst/>
            <a:ahLst/>
            <a:cxnLst/>
            <a:rect l="l" t="t" r="r" b="b"/>
            <a:pathLst>
              <a:path w="1878766" h="1479198">
                <a:moveTo>
                  <a:pt x="0" y="0"/>
                </a:moveTo>
                <a:lnTo>
                  <a:pt x="1878765" y="0"/>
                </a:lnTo>
                <a:lnTo>
                  <a:pt x="1878765" y="1479198"/>
                </a:lnTo>
                <a:lnTo>
                  <a:pt x="0" y="1479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313266" y="-47625"/>
            <a:ext cx="14155580" cy="1704975"/>
          </a:xfrm>
          <a:prstGeom prst="rect">
            <a:avLst/>
          </a:prstGeom>
        </p:spPr>
        <p:txBody>
          <a:bodyPr lIns="0" tIns="0" rIns="0" bIns="0" rtlCol="0" anchor="t">
            <a:spAutoFit/>
          </a:bodyPr>
          <a:lstStyle/>
          <a:p>
            <a:pPr algn="ctr">
              <a:lnSpc>
                <a:spcPts val="6599"/>
              </a:lnSpc>
            </a:pPr>
            <a:r>
              <a:rPr lang="en-US" sz="5499" b="1">
                <a:solidFill>
                  <a:srgbClr val="FFFFFF"/>
                </a:solidFill>
                <a:latin typeface="Poppins Semi-Bold"/>
                <a:ea typeface="Poppins Semi-Bold"/>
                <a:cs typeface="Poppins Semi-Bold"/>
                <a:sym typeface="Poppins Semi-Bold"/>
              </a:rPr>
              <a:t>Multivariate Analysis of Chef Prateek’s Kitchen Channel’s Videos</a:t>
            </a:r>
          </a:p>
        </p:txBody>
      </p:sp>
      <p:pic>
        <p:nvPicPr>
          <p:cNvPr id="5" name="Picture 5"/>
          <p:cNvPicPr>
            <a:picLocks noChangeAspect="1"/>
          </p:cNvPicPr>
          <p:nvPr/>
        </p:nvPicPr>
        <p:blipFill>
          <a:blip r:embed="rId5"/>
          <a:stretch>
            <a:fillRect/>
          </a:stretch>
        </p:blipFill>
        <p:spPr>
          <a:xfrm>
            <a:off x="-2079597" y="208352"/>
            <a:ext cx="22656754" cy="11966711"/>
          </a:xfrm>
          <a:prstGeom prst="rect">
            <a:avLst/>
          </a:prstGeom>
        </p:spPr>
      </p:pic>
      <p:sp>
        <p:nvSpPr>
          <p:cNvPr id="6" name="Freeform 6"/>
          <p:cNvSpPr/>
          <p:nvPr/>
        </p:nvSpPr>
        <p:spPr>
          <a:xfrm>
            <a:off x="16810328" y="1657350"/>
            <a:ext cx="1878766" cy="1479198"/>
          </a:xfrm>
          <a:custGeom>
            <a:avLst/>
            <a:gdLst/>
            <a:ahLst/>
            <a:cxnLst/>
            <a:rect l="l" t="t" r="r" b="b"/>
            <a:pathLst>
              <a:path w="1878766" h="1479198">
                <a:moveTo>
                  <a:pt x="0" y="0"/>
                </a:moveTo>
                <a:lnTo>
                  <a:pt x="1878765" y="0"/>
                </a:lnTo>
                <a:lnTo>
                  <a:pt x="1878765" y="1479198"/>
                </a:lnTo>
                <a:lnTo>
                  <a:pt x="0" y="1479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IN" dirty="0"/>
          </a:p>
        </p:txBody>
      </p:sp>
      <p:sp>
        <p:nvSpPr>
          <p:cNvPr id="3" name="TextBox 3"/>
          <p:cNvSpPr txBox="1"/>
          <p:nvPr/>
        </p:nvSpPr>
        <p:spPr>
          <a:xfrm>
            <a:off x="517702" y="392074"/>
            <a:ext cx="17617898" cy="1025922"/>
          </a:xfrm>
          <a:prstGeom prst="rect">
            <a:avLst/>
          </a:prstGeom>
        </p:spPr>
        <p:txBody>
          <a:bodyPr wrap="square" lIns="0" tIns="0" rIns="0" bIns="0" rtlCol="0" anchor="t">
            <a:spAutoFit/>
          </a:bodyPr>
          <a:lstStyle/>
          <a:p>
            <a:pPr algn="ctr">
              <a:lnSpc>
                <a:spcPts val="8039"/>
              </a:lnSpc>
            </a:pPr>
            <a:r>
              <a:rPr lang="en-US" sz="6699" b="1" dirty="0">
                <a:solidFill>
                  <a:srgbClr val="FFFFFF"/>
                </a:solidFill>
                <a:latin typeface="Poppins Semi-Bold"/>
                <a:ea typeface="Poppins Semi-Bold"/>
                <a:cs typeface="Poppins Semi-Bold"/>
                <a:sym typeface="Poppins Semi-Bold"/>
              </a:rPr>
              <a:t>Correlation Heatmaps of Videos</a:t>
            </a:r>
          </a:p>
        </p:txBody>
      </p:sp>
      <p:pic>
        <p:nvPicPr>
          <p:cNvPr id="11" name="Picture 10">
            <a:extLst>
              <a:ext uri="{FF2B5EF4-FFF2-40B4-BE49-F238E27FC236}">
                <a16:creationId xmlns:a16="http://schemas.microsoft.com/office/drawing/2014/main" id="{B7F42590-87F6-09AF-268C-F17BF4C6D4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8" y="5753100"/>
            <a:ext cx="7842144" cy="4327954"/>
          </a:xfrm>
          <a:prstGeom prst="rect">
            <a:avLst/>
          </a:prstGeom>
        </p:spPr>
      </p:pic>
      <p:pic>
        <p:nvPicPr>
          <p:cNvPr id="13" name="Picture 12">
            <a:extLst>
              <a:ext uri="{FF2B5EF4-FFF2-40B4-BE49-F238E27FC236}">
                <a16:creationId xmlns:a16="http://schemas.microsoft.com/office/drawing/2014/main" id="{06E3B2F1-948A-98E3-C81F-544B80991E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6600" y="5753100"/>
            <a:ext cx="7377113" cy="4327954"/>
          </a:xfrm>
          <a:prstGeom prst="rect">
            <a:avLst/>
          </a:prstGeom>
        </p:spPr>
      </p:pic>
      <p:pic>
        <p:nvPicPr>
          <p:cNvPr id="15" name="Picture 14">
            <a:extLst>
              <a:ext uri="{FF2B5EF4-FFF2-40B4-BE49-F238E27FC236}">
                <a16:creationId xmlns:a16="http://schemas.microsoft.com/office/drawing/2014/main" id="{7556DD9B-D3B2-8CCB-FFD3-EFCCEE79E1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7800" y="1562100"/>
            <a:ext cx="8686800" cy="4191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756849" y="1356816"/>
            <a:ext cx="1878766" cy="1479198"/>
          </a:xfrm>
          <a:custGeom>
            <a:avLst/>
            <a:gdLst/>
            <a:ahLst/>
            <a:cxnLst/>
            <a:rect l="l" t="t" r="r" b="b"/>
            <a:pathLst>
              <a:path w="1878766" h="1479198">
                <a:moveTo>
                  <a:pt x="0" y="0"/>
                </a:moveTo>
                <a:lnTo>
                  <a:pt x="1878765" y="0"/>
                </a:lnTo>
                <a:lnTo>
                  <a:pt x="1878765" y="1479198"/>
                </a:lnTo>
                <a:lnTo>
                  <a:pt x="0" y="1479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313266" y="-47625"/>
            <a:ext cx="14155580" cy="1704975"/>
          </a:xfrm>
          <a:prstGeom prst="rect">
            <a:avLst/>
          </a:prstGeom>
        </p:spPr>
        <p:txBody>
          <a:bodyPr lIns="0" tIns="0" rIns="0" bIns="0" rtlCol="0" anchor="t">
            <a:spAutoFit/>
          </a:bodyPr>
          <a:lstStyle/>
          <a:p>
            <a:pPr algn="ctr">
              <a:lnSpc>
                <a:spcPts val="6599"/>
              </a:lnSpc>
            </a:pPr>
            <a:r>
              <a:rPr lang="en-US" sz="5499" b="1">
                <a:solidFill>
                  <a:srgbClr val="FFFFFF"/>
                </a:solidFill>
                <a:latin typeface="Poppins Semi-Bold"/>
                <a:ea typeface="Poppins Semi-Bold"/>
                <a:cs typeface="Poppins Semi-Bold"/>
                <a:sym typeface="Poppins Semi-Bold"/>
              </a:rPr>
              <a:t>Multivariate Analysis of Chef Prateek’s Kitchen Channel’s Shorts</a:t>
            </a:r>
          </a:p>
        </p:txBody>
      </p:sp>
      <p:pic>
        <p:nvPicPr>
          <p:cNvPr id="5" name="Picture 5"/>
          <p:cNvPicPr>
            <a:picLocks noChangeAspect="1"/>
          </p:cNvPicPr>
          <p:nvPr/>
        </p:nvPicPr>
        <p:blipFill>
          <a:blip r:embed="rId5"/>
          <a:stretch>
            <a:fillRect/>
          </a:stretch>
        </p:blipFill>
        <p:spPr>
          <a:xfrm>
            <a:off x="-1971167" y="150022"/>
            <a:ext cx="22269624" cy="119927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7DABB-9D01-E116-694B-AD739355F6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A981A6E-FEBE-23E1-AB11-FE77C314C31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dirty="0"/>
          </a:p>
        </p:txBody>
      </p:sp>
      <p:sp>
        <p:nvSpPr>
          <p:cNvPr id="3" name="TextBox 3">
            <a:extLst>
              <a:ext uri="{FF2B5EF4-FFF2-40B4-BE49-F238E27FC236}">
                <a16:creationId xmlns:a16="http://schemas.microsoft.com/office/drawing/2014/main" id="{F13CE315-4553-4D53-DED2-E2B7A11CD4C9}"/>
              </a:ext>
            </a:extLst>
          </p:cNvPr>
          <p:cNvSpPr txBox="1"/>
          <p:nvPr/>
        </p:nvSpPr>
        <p:spPr>
          <a:xfrm>
            <a:off x="517702" y="392074"/>
            <a:ext cx="17617898" cy="1025922"/>
          </a:xfrm>
          <a:prstGeom prst="rect">
            <a:avLst/>
          </a:prstGeom>
        </p:spPr>
        <p:txBody>
          <a:bodyPr wrap="square" lIns="0" tIns="0" rIns="0" bIns="0" rtlCol="0" anchor="t">
            <a:spAutoFit/>
          </a:bodyPr>
          <a:lstStyle/>
          <a:p>
            <a:pPr algn="ctr">
              <a:lnSpc>
                <a:spcPts val="8039"/>
              </a:lnSpc>
            </a:pPr>
            <a:r>
              <a:rPr lang="en-US" sz="6699" b="1" dirty="0">
                <a:solidFill>
                  <a:srgbClr val="FFFFFF"/>
                </a:solidFill>
                <a:latin typeface="Poppins Semi-Bold"/>
                <a:ea typeface="Poppins Semi-Bold"/>
                <a:cs typeface="Poppins Semi-Bold"/>
                <a:sym typeface="Poppins Semi-Bold"/>
              </a:rPr>
              <a:t>Correlation Heatmaps of Shorts</a:t>
            </a:r>
          </a:p>
        </p:txBody>
      </p:sp>
      <p:pic>
        <p:nvPicPr>
          <p:cNvPr id="5" name="Picture 4">
            <a:extLst>
              <a:ext uri="{FF2B5EF4-FFF2-40B4-BE49-F238E27FC236}">
                <a16:creationId xmlns:a16="http://schemas.microsoft.com/office/drawing/2014/main" id="{C9DE7D62-D936-C6B7-1E64-C06C79D34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562100"/>
            <a:ext cx="8382000" cy="4191000"/>
          </a:xfrm>
          <a:prstGeom prst="rect">
            <a:avLst/>
          </a:prstGeom>
        </p:spPr>
      </p:pic>
      <p:pic>
        <p:nvPicPr>
          <p:cNvPr id="7" name="Picture 6">
            <a:extLst>
              <a:ext uri="{FF2B5EF4-FFF2-40B4-BE49-F238E27FC236}">
                <a16:creationId xmlns:a16="http://schemas.microsoft.com/office/drawing/2014/main" id="{CC89558E-E373-BA3D-A02F-8D5978E8D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753100"/>
            <a:ext cx="7543800" cy="4292214"/>
          </a:xfrm>
          <a:prstGeom prst="rect">
            <a:avLst/>
          </a:prstGeom>
        </p:spPr>
      </p:pic>
      <p:pic>
        <p:nvPicPr>
          <p:cNvPr id="9" name="Picture 8">
            <a:extLst>
              <a:ext uri="{FF2B5EF4-FFF2-40B4-BE49-F238E27FC236}">
                <a16:creationId xmlns:a16="http://schemas.microsoft.com/office/drawing/2014/main" id="{B8EEE54C-47B2-E2E6-4149-557DBF0560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4202" y="5776913"/>
            <a:ext cx="7452509" cy="4268402"/>
          </a:xfrm>
          <a:prstGeom prst="rect">
            <a:avLst/>
          </a:prstGeom>
        </p:spPr>
      </p:pic>
    </p:spTree>
    <p:extLst>
      <p:ext uri="{BB962C8B-B14F-4D97-AF65-F5344CB8AC3E}">
        <p14:creationId xmlns:p14="http://schemas.microsoft.com/office/powerpoint/2010/main" val="3051395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0" y="-26100"/>
            <a:ext cx="3473413" cy="2615651"/>
          </a:xfrm>
          <a:custGeom>
            <a:avLst/>
            <a:gdLst/>
            <a:ahLst/>
            <a:cxnLst/>
            <a:rect l="l" t="t" r="r" b="b"/>
            <a:pathLst>
              <a:path w="3473413" h="2615651">
                <a:moveTo>
                  <a:pt x="0" y="0"/>
                </a:moveTo>
                <a:lnTo>
                  <a:pt x="3473413" y="0"/>
                </a:lnTo>
                <a:lnTo>
                  <a:pt x="3473413" y="2615651"/>
                </a:lnTo>
                <a:lnTo>
                  <a:pt x="0" y="2615651"/>
                </a:lnTo>
                <a:lnTo>
                  <a:pt x="0" y="0"/>
                </a:lnTo>
                <a:close/>
              </a:path>
            </a:pathLst>
          </a:custGeom>
          <a:blipFill>
            <a:blip r:embed="rId3">
              <a:extLst>
                <a:ext uri="{96DAC541-7B7A-43D3-8B79-37D633B846F1}">
                  <asvg:svgBlip xmlns:asvg="http://schemas.microsoft.com/office/drawing/2016/SVG/main" r:embed="rId4"/>
                </a:ext>
              </a:extLst>
            </a:blip>
            <a:stretch>
              <a:fillRect r="-6308" b="-11147"/>
            </a:stretch>
          </a:blipFill>
        </p:spPr>
      </p:sp>
      <p:sp>
        <p:nvSpPr>
          <p:cNvPr id="4" name="Freeform 4"/>
          <p:cNvSpPr/>
          <p:nvPr/>
        </p:nvSpPr>
        <p:spPr>
          <a:xfrm>
            <a:off x="15472272" y="8002249"/>
            <a:ext cx="3034000" cy="2284751"/>
          </a:xfrm>
          <a:custGeom>
            <a:avLst/>
            <a:gdLst/>
            <a:ahLst/>
            <a:cxnLst/>
            <a:rect l="l" t="t" r="r" b="b"/>
            <a:pathLst>
              <a:path w="3034000" h="2284751">
                <a:moveTo>
                  <a:pt x="0" y="0"/>
                </a:moveTo>
                <a:lnTo>
                  <a:pt x="3034000" y="0"/>
                </a:lnTo>
                <a:lnTo>
                  <a:pt x="3034000" y="2284751"/>
                </a:lnTo>
                <a:lnTo>
                  <a:pt x="0" y="2284751"/>
                </a:lnTo>
                <a:lnTo>
                  <a:pt x="0" y="0"/>
                </a:lnTo>
                <a:close/>
              </a:path>
            </a:pathLst>
          </a:custGeom>
          <a:blipFill>
            <a:blip r:embed="rId3">
              <a:extLst>
                <a:ext uri="{96DAC541-7B7A-43D3-8B79-37D633B846F1}">
                  <asvg:svgBlip xmlns:asvg="http://schemas.microsoft.com/office/drawing/2016/SVG/main" r:embed="rId4"/>
                </a:ext>
              </a:extLst>
            </a:blip>
            <a:stretch>
              <a:fillRect r="-6308" b="-11147"/>
            </a:stretch>
          </a:blipFill>
        </p:spPr>
      </p:sp>
      <p:sp>
        <p:nvSpPr>
          <p:cNvPr id="5" name="Freeform 5"/>
          <p:cNvSpPr/>
          <p:nvPr/>
        </p:nvSpPr>
        <p:spPr>
          <a:xfrm>
            <a:off x="7741227" y="0"/>
            <a:ext cx="10546773" cy="5143500"/>
          </a:xfrm>
          <a:custGeom>
            <a:avLst/>
            <a:gdLst/>
            <a:ahLst/>
            <a:cxnLst/>
            <a:rect l="l" t="t" r="r" b="b"/>
            <a:pathLst>
              <a:path w="10546773" h="5143500">
                <a:moveTo>
                  <a:pt x="0" y="0"/>
                </a:moveTo>
                <a:lnTo>
                  <a:pt x="10546773" y="0"/>
                </a:lnTo>
                <a:lnTo>
                  <a:pt x="10546773" y="5143500"/>
                </a:lnTo>
                <a:lnTo>
                  <a:pt x="0" y="5143500"/>
                </a:lnTo>
                <a:lnTo>
                  <a:pt x="0" y="0"/>
                </a:lnTo>
                <a:close/>
              </a:path>
            </a:pathLst>
          </a:custGeom>
          <a:blipFill>
            <a:blip r:embed="rId5"/>
            <a:stretch>
              <a:fillRect/>
            </a:stretch>
          </a:blipFill>
        </p:spPr>
      </p:sp>
      <p:sp>
        <p:nvSpPr>
          <p:cNvPr id="6" name="Freeform 6"/>
          <p:cNvSpPr/>
          <p:nvPr/>
        </p:nvSpPr>
        <p:spPr>
          <a:xfrm>
            <a:off x="0" y="5143500"/>
            <a:ext cx="10349177" cy="5047135"/>
          </a:xfrm>
          <a:custGeom>
            <a:avLst/>
            <a:gdLst/>
            <a:ahLst/>
            <a:cxnLst/>
            <a:rect l="l" t="t" r="r" b="b"/>
            <a:pathLst>
              <a:path w="10349177" h="5047135">
                <a:moveTo>
                  <a:pt x="0" y="0"/>
                </a:moveTo>
                <a:lnTo>
                  <a:pt x="10349177" y="0"/>
                </a:lnTo>
                <a:lnTo>
                  <a:pt x="10349177" y="5047135"/>
                </a:lnTo>
                <a:lnTo>
                  <a:pt x="0" y="5047135"/>
                </a:lnTo>
                <a:lnTo>
                  <a:pt x="0" y="0"/>
                </a:lnTo>
                <a:close/>
              </a:path>
            </a:pathLst>
          </a:custGeom>
          <a:blipFill>
            <a:blip r:embed="rId6"/>
            <a:stretch>
              <a:fillRect l="-2171" r="-242"/>
            </a:stretch>
          </a:blipFill>
        </p:spPr>
      </p:sp>
      <p:sp>
        <p:nvSpPr>
          <p:cNvPr id="7" name="TextBox 7"/>
          <p:cNvSpPr txBox="1"/>
          <p:nvPr/>
        </p:nvSpPr>
        <p:spPr>
          <a:xfrm>
            <a:off x="2561344" y="2513351"/>
            <a:ext cx="9861205" cy="2228850"/>
          </a:xfrm>
          <a:prstGeom prst="rect">
            <a:avLst/>
          </a:prstGeom>
        </p:spPr>
        <p:txBody>
          <a:bodyPr lIns="0" tIns="0" rIns="0" bIns="0" rtlCol="0" anchor="t">
            <a:spAutoFit/>
          </a:bodyPr>
          <a:lstStyle/>
          <a:p>
            <a:pPr algn="l">
              <a:lnSpc>
                <a:spcPts val="8519"/>
              </a:lnSpc>
            </a:pPr>
            <a:r>
              <a:rPr lang="en-US" sz="7099" b="1">
                <a:solidFill>
                  <a:srgbClr val="FFFFFF"/>
                </a:solidFill>
                <a:latin typeface="Poppins Semi-Bold"/>
                <a:ea typeface="Poppins Semi-Bold"/>
                <a:cs typeface="Poppins Semi-Bold"/>
                <a:sym typeface="Poppins Semi-Bold"/>
              </a:rPr>
              <a:t>Outliers </a:t>
            </a:r>
          </a:p>
          <a:p>
            <a:pPr algn="l">
              <a:lnSpc>
                <a:spcPts val="8519"/>
              </a:lnSpc>
            </a:pPr>
            <a:r>
              <a:rPr lang="en-US" sz="7099" b="1">
                <a:solidFill>
                  <a:srgbClr val="FFFFFF"/>
                </a:solidFill>
                <a:latin typeface="Poppins Semi-Bold"/>
                <a:ea typeface="Poppins Semi-Bold"/>
                <a:cs typeface="Poppins Semi-Bold"/>
                <a:sym typeface="Poppins Semi-Bold"/>
              </a:rPr>
              <a:t>Box Plot</a:t>
            </a:r>
          </a:p>
        </p:txBody>
      </p:sp>
      <p:sp>
        <p:nvSpPr>
          <p:cNvPr id="8" name="TextBox 8"/>
          <p:cNvSpPr txBox="1"/>
          <p:nvPr/>
        </p:nvSpPr>
        <p:spPr>
          <a:xfrm>
            <a:off x="10541670" y="1684655"/>
            <a:ext cx="5824400" cy="887095"/>
          </a:xfrm>
          <a:prstGeom prst="rect">
            <a:avLst/>
          </a:prstGeom>
        </p:spPr>
        <p:txBody>
          <a:bodyPr lIns="0" tIns="0" rIns="0" bIns="0" rtlCol="0" anchor="t">
            <a:spAutoFit/>
          </a:bodyPr>
          <a:lstStyle/>
          <a:p>
            <a:pPr algn="ctr">
              <a:lnSpc>
                <a:spcPts val="7279"/>
              </a:lnSpc>
            </a:pPr>
            <a:r>
              <a:rPr lang="en-US" sz="5199" b="1">
                <a:solidFill>
                  <a:srgbClr val="13191D"/>
                </a:solidFill>
                <a:latin typeface="Canva Sans Bold"/>
                <a:ea typeface="Canva Sans Bold"/>
                <a:cs typeface="Canva Sans Bold"/>
                <a:sym typeface="Canva Sans Bold"/>
              </a:rPr>
              <a:t>Videos</a:t>
            </a:r>
          </a:p>
        </p:txBody>
      </p:sp>
      <p:sp>
        <p:nvSpPr>
          <p:cNvPr id="9" name="TextBox 9"/>
          <p:cNvSpPr txBox="1"/>
          <p:nvPr/>
        </p:nvSpPr>
        <p:spPr>
          <a:xfrm>
            <a:off x="4440348" y="6779973"/>
            <a:ext cx="2122646" cy="887095"/>
          </a:xfrm>
          <a:prstGeom prst="rect">
            <a:avLst/>
          </a:prstGeom>
        </p:spPr>
        <p:txBody>
          <a:bodyPr lIns="0" tIns="0" rIns="0" bIns="0" rtlCol="0" anchor="t">
            <a:spAutoFit/>
          </a:bodyPr>
          <a:lstStyle/>
          <a:p>
            <a:pPr algn="ctr">
              <a:lnSpc>
                <a:spcPts val="7279"/>
              </a:lnSpc>
            </a:pPr>
            <a:r>
              <a:rPr lang="en-US" sz="5199" b="1">
                <a:solidFill>
                  <a:srgbClr val="13191D"/>
                </a:solidFill>
                <a:latin typeface="Canva Sans Bold"/>
                <a:ea typeface="Canva Sans Bold"/>
                <a:cs typeface="Canva Sans Bold"/>
                <a:sym typeface="Canva Sans Bold"/>
              </a:rPr>
              <a:t>Shorts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TextBox 3"/>
          <p:cNvSpPr txBox="1"/>
          <p:nvPr/>
        </p:nvSpPr>
        <p:spPr>
          <a:xfrm>
            <a:off x="2987063" y="152400"/>
            <a:ext cx="11912948" cy="832216"/>
          </a:xfrm>
          <a:prstGeom prst="rect">
            <a:avLst/>
          </a:prstGeom>
        </p:spPr>
        <p:txBody>
          <a:bodyPr lIns="0" tIns="0" rIns="0" bIns="0" rtlCol="0" anchor="t">
            <a:spAutoFit/>
          </a:bodyPr>
          <a:lstStyle/>
          <a:p>
            <a:pPr algn="ctr">
              <a:lnSpc>
                <a:spcPts val="6599"/>
              </a:lnSpc>
            </a:pPr>
            <a:r>
              <a:rPr lang="en-US" sz="5499" b="1" u="sng" dirty="0">
                <a:solidFill>
                  <a:srgbClr val="FFFFFF"/>
                </a:solidFill>
                <a:latin typeface="Poppins Semi-Bold"/>
                <a:ea typeface="Poppins Semi-Bold"/>
                <a:cs typeface="Poppins Semi-Bold"/>
                <a:sym typeface="Poppins Semi-Bold"/>
              </a:rPr>
              <a:t>Sentimental Analysis Of Videos</a:t>
            </a:r>
          </a:p>
        </p:txBody>
      </p:sp>
      <p:pic>
        <p:nvPicPr>
          <p:cNvPr id="11" name="Picture 10">
            <a:extLst>
              <a:ext uri="{FF2B5EF4-FFF2-40B4-BE49-F238E27FC236}">
                <a16:creationId xmlns:a16="http://schemas.microsoft.com/office/drawing/2014/main" id="{979950AF-585A-A45C-D26D-D47ED187B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866900"/>
            <a:ext cx="17526000" cy="7772400"/>
          </a:xfrm>
          <a:prstGeom prst="rect">
            <a:avLst/>
          </a:prstGeom>
        </p:spPr>
      </p:pic>
      <p:sp>
        <p:nvSpPr>
          <p:cNvPr id="12" name="Rectangle 11">
            <a:extLst>
              <a:ext uri="{FF2B5EF4-FFF2-40B4-BE49-F238E27FC236}">
                <a16:creationId xmlns:a16="http://schemas.microsoft.com/office/drawing/2014/main" id="{01F9FAFA-4A7C-EF99-1727-DE29DA396536}"/>
              </a:ext>
            </a:extLst>
          </p:cNvPr>
          <p:cNvSpPr/>
          <p:nvPr/>
        </p:nvSpPr>
        <p:spPr>
          <a:xfrm>
            <a:off x="10134601" y="1866900"/>
            <a:ext cx="7696200" cy="19812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4400" b="1" dirty="0">
              <a:solidFill>
                <a:srgbClr val="FFFFFF"/>
              </a:solidFill>
              <a:latin typeface="Poppins Semi-Bold"/>
              <a:ea typeface="Poppins Semi-Bold"/>
              <a:cs typeface="Poppins Semi-Bold"/>
              <a:sym typeface="Poppins Semi-Bold"/>
            </a:endParaRPr>
          </a:p>
          <a:p>
            <a:pPr algn="ctr"/>
            <a:r>
              <a:rPr lang="en-US" sz="4400" b="1" dirty="0">
                <a:solidFill>
                  <a:srgbClr val="FFFFFF"/>
                </a:solidFill>
                <a:latin typeface="Poppins Semi-Bold"/>
                <a:ea typeface="Poppins Semi-Bold"/>
                <a:cs typeface="Poppins Semi-Bold"/>
                <a:sym typeface="Poppins Semi-Bold"/>
              </a:rPr>
              <a:t>Viewers values depth &amp; tutorial</a:t>
            </a:r>
          </a:p>
          <a:p>
            <a:pPr algn="ctr"/>
            <a:endParaRPr lang="en-IN" sz="4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574" y="2381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TextBox 3"/>
          <p:cNvSpPr txBox="1"/>
          <p:nvPr/>
        </p:nvSpPr>
        <p:spPr>
          <a:xfrm>
            <a:off x="2987063" y="152400"/>
            <a:ext cx="11912948" cy="832216"/>
          </a:xfrm>
          <a:prstGeom prst="rect">
            <a:avLst/>
          </a:prstGeom>
        </p:spPr>
        <p:txBody>
          <a:bodyPr lIns="0" tIns="0" rIns="0" bIns="0" rtlCol="0" anchor="t">
            <a:spAutoFit/>
          </a:bodyPr>
          <a:lstStyle/>
          <a:p>
            <a:pPr algn="ctr">
              <a:lnSpc>
                <a:spcPts val="6599"/>
              </a:lnSpc>
            </a:pPr>
            <a:r>
              <a:rPr lang="en-US" sz="5499" b="1" u="sng" dirty="0">
                <a:solidFill>
                  <a:srgbClr val="FFFFFF"/>
                </a:solidFill>
                <a:latin typeface="Poppins Semi-Bold"/>
                <a:ea typeface="Poppins Semi-Bold"/>
                <a:cs typeface="Poppins Semi-Bold"/>
                <a:sym typeface="Poppins Semi-Bold"/>
              </a:rPr>
              <a:t>Sentimental Analysis Of Shorts</a:t>
            </a:r>
          </a:p>
        </p:txBody>
      </p:sp>
      <p:pic>
        <p:nvPicPr>
          <p:cNvPr id="9" name="Picture 8">
            <a:extLst>
              <a:ext uri="{FF2B5EF4-FFF2-40B4-BE49-F238E27FC236}">
                <a16:creationId xmlns:a16="http://schemas.microsoft.com/office/drawing/2014/main" id="{644107D6-F642-FB79-5235-13A86D51D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631" y="1485900"/>
            <a:ext cx="17533369" cy="8153399"/>
          </a:xfrm>
          <a:prstGeom prst="rect">
            <a:avLst/>
          </a:prstGeom>
        </p:spPr>
      </p:pic>
      <p:sp>
        <p:nvSpPr>
          <p:cNvPr id="10" name="Rectangle 9">
            <a:extLst>
              <a:ext uri="{FF2B5EF4-FFF2-40B4-BE49-F238E27FC236}">
                <a16:creationId xmlns:a16="http://schemas.microsoft.com/office/drawing/2014/main" id="{62873A7C-7C78-BE1A-A600-4778687726E8}"/>
              </a:ext>
            </a:extLst>
          </p:cNvPr>
          <p:cNvSpPr/>
          <p:nvPr/>
        </p:nvSpPr>
        <p:spPr>
          <a:xfrm>
            <a:off x="10591800" y="1485900"/>
            <a:ext cx="7322569" cy="19812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4400" b="1" dirty="0">
                <a:solidFill>
                  <a:srgbClr val="FFFFFF"/>
                </a:solidFill>
                <a:latin typeface="Poppins Semi-Bold"/>
                <a:ea typeface="Poppins Semi-Bold"/>
                <a:cs typeface="Poppins Semi-Bold"/>
                <a:sym typeface="Poppins Semi-Bold"/>
              </a:rPr>
              <a:t>Viewers enjoy short &amp; eye-catching content</a:t>
            </a:r>
          </a:p>
          <a:p>
            <a:pPr algn="ct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191D"/>
        </a:solidFill>
        <a:effectLst/>
      </p:bgPr>
    </p:bg>
    <p:spTree>
      <p:nvGrpSpPr>
        <p:cNvPr id="1" name=""/>
        <p:cNvGrpSpPr/>
        <p:nvPr/>
      </p:nvGrpSpPr>
      <p:grpSpPr>
        <a:xfrm>
          <a:off x="0" y="0"/>
          <a:ext cx="0" cy="0"/>
          <a:chOff x="0" y="0"/>
          <a:chExt cx="0" cy="0"/>
        </a:xfrm>
      </p:grpSpPr>
      <p:sp>
        <p:nvSpPr>
          <p:cNvPr id="4" name="TextBox 4"/>
          <p:cNvSpPr txBox="1"/>
          <p:nvPr/>
        </p:nvSpPr>
        <p:spPr>
          <a:xfrm>
            <a:off x="242678" y="342900"/>
            <a:ext cx="10489789" cy="9601200"/>
          </a:xfrm>
          <a:prstGeom prst="rect">
            <a:avLst/>
          </a:prstGeom>
        </p:spPr>
        <p:txBody>
          <a:bodyPr lIns="50800" tIns="50800" rIns="50800" bIns="50800" rtlCol="0" anchor="ctr"/>
          <a:lstStyle/>
          <a:p>
            <a:pPr algn="ctr">
              <a:lnSpc>
                <a:spcPts val="2879"/>
              </a:lnSpc>
            </a:pPr>
            <a:r>
              <a:rPr lang="en-US" sz="2399" b="1" u="sng" dirty="0">
                <a:solidFill>
                  <a:srgbClr val="FAFBFB"/>
                </a:solidFill>
                <a:latin typeface="Poppins Bold"/>
                <a:ea typeface="Poppins Bold"/>
                <a:cs typeface="Poppins Bold"/>
                <a:sym typeface="Poppins Bold"/>
              </a:rPr>
              <a:t>Limited Negative Sentiment</a:t>
            </a:r>
          </a:p>
          <a:p>
            <a:pPr algn="ctr">
              <a:lnSpc>
                <a:spcPts val="2879"/>
              </a:lnSpc>
            </a:pPr>
            <a:endParaRPr lang="en-US" sz="2399" b="1" u="sng" dirty="0">
              <a:solidFill>
                <a:srgbClr val="FAFBFB"/>
              </a:solidFill>
              <a:latin typeface="Poppins Bold"/>
              <a:ea typeface="Poppins Bold"/>
              <a:cs typeface="Poppins Bold"/>
              <a:sym typeface="Poppins Bold"/>
            </a:endParaRPr>
          </a:p>
          <a:p>
            <a:pPr algn="ctr">
              <a:lnSpc>
                <a:spcPts val="2879"/>
              </a:lnSpc>
            </a:pPr>
            <a:r>
              <a:rPr lang="en-US" sz="2399" b="1" dirty="0">
                <a:solidFill>
                  <a:srgbClr val="FAFBFB"/>
                </a:solidFill>
                <a:latin typeface="Poppins Bold"/>
                <a:ea typeface="Poppins Bold"/>
                <a:cs typeface="Poppins Bold"/>
                <a:sym typeface="Poppins Bold"/>
              </a:rPr>
              <a:t>Negative comments were minimal and primarily related to technical aspects such as video clarity, pacing, or recipe explanation and highly oily food content. These isolated cases suggest opportunities for targeted improvements rather than widespread dissatisfaction.</a:t>
            </a:r>
          </a:p>
          <a:p>
            <a:pPr algn="ctr">
              <a:lnSpc>
                <a:spcPts val="2879"/>
              </a:lnSpc>
            </a:pPr>
            <a:endParaRPr lang="en-US" sz="2399" b="1" dirty="0">
              <a:solidFill>
                <a:srgbClr val="FAFBFB"/>
              </a:solidFill>
              <a:latin typeface="Poppins Bold"/>
              <a:ea typeface="Poppins Bold"/>
              <a:cs typeface="Poppins Bold"/>
              <a:sym typeface="Poppins Bold"/>
            </a:endParaRPr>
          </a:p>
          <a:p>
            <a:pPr algn="ctr">
              <a:lnSpc>
                <a:spcPts val="2879"/>
              </a:lnSpc>
            </a:pPr>
            <a:endParaRPr lang="en-US" sz="2399" b="1" dirty="0">
              <a:solidFill>
                <a:srgbClr val="FAFBFB"/>
              </a:solidFill>
              <a:latin typeface="Poppins Bold"/>
              <a:ea typeface="Poppins Bold"/>
              <a:cs typeface="Poppins Bold"/>
              <a:sym typeface="Poppins Bold"/>
            </a:endParaRPr>
          </a:p>
          <a:p>
            <a:pPr algn="ctr">
              <a:lnSpc>
                <a:spcPts val="2879"/>
              </a:lnSpc>
            </a:pPr>
            <a:r>
              <a:rPr lang="en-US" sz="2399" b="1" u="sng" dirty="0">
                <a:solidFill>
                  <a:srgbClr val="FAFBFB"/>
                </a:solidFill>
                <a:latin typeface="Poppins Bold"/>
                <a:ea typeface="Poppins Bold"/>
                <a:cs typeface="Poppins Bold"/>
                <a:sym typeface="Poppins Bold"/>
              </a:rPr>
              <a:t>Presence of Neutral Sentiment</a:t>
            </a:r>
          </a:p>
          <a:p>
            <a:pPr algn="ctr">
              <a:lnSpc>
                <a:spcPts val="2879"/>
              </a:lnSpc>
            </a:pPr>
            <a:endParaRPr lang="en-US" sz="2399" b="1" u="sng" dirty="0">
              <a:solidFill>
                <a:srgbClr val="FAFBFB"/>
              </a:solidFill>
              <a:latin typeface="Poppins Bold"/>
              <a:ea typeface="Poppins Bold"/>
              <a:cs typeface="Poppins Bold"/>
              <a:sym typeface="Poppins Bold"/>
            </a:endParaRPr>
          </a:p>
          <a:p>
            <a:pPr algn="ctr">
              <a:lnSpc>
                <a:spcPts val="2879"/>
              </a:lnSpc>
            </a:pPr>
            <a:r>
              <a:rPr lang="en-US" sz="2399" b="1" dirty="0">
                <a:solidFill>
                  <a:srgbClr val="FAFBFB"/>
                </a:solidFill>
                <a:latin typeface="Poppins Bold"/>
                <a:ea typeface="Poppins Bold"/>
                <a:cs typeface="Poppins Bold"/>
                <a:sym typeface="Poppins Bold"/>
              </a:rPr>
              <a:t>A moderate portion of comments were neutral, often consisting of general statements, emojis, or brief expressions like “nice” or “good.” While not highly expressive, these still reflect passive engagement from the audience.</a:t>
            </a:r>
          </a:p>
          <a:p>
            <a:pPr algn="ctr">
              <a:lnSpc>
                <a:spcPts val="2879"/>
              </a:lnSpc>
            </a:pPr>
            <a:endParaRPr lang="en-US" sz="2399" b="1" dirty="0">
              <a:solidFill>
                <a:srgbClr val="FAFBFB"/>
              </a:solidFill>
              <a:latin typeface="Poppins Bold"/>
              <a:ea typeface="Poppins Bold"/>
              <a:cs typeface="Poppins Bold"/>
              <a:sym typeface="Poppins Bold"/>
            </a:endParaRPr>
          </a:p>
          <a:p>
            <a:pPr algn="ctr">
              <a:lnSpc>
                <a:spcPts val="2879"/>
              </a:lnSpc>
            </a:pPr>
            <a:endParaRPr lang="en-US" sz="2399" b="1" dirty="0">
              <a:solidFill>
                <a:srgbClr val="FAFBFB"/>
              </a:solidFill>
              <a:latin typeface="Poppins Bold"/>
              <a:ea typeface="Poppins Bold"/>
              <a:cs typeface="Poppins Bold"/>
              <a:sym typeface="Poppins Bold"/>
            </a:endParaRPr>
          </a:p>
          <a:p>
            <a:pPr algn="ctr">
              <a:lnSpc>
                <a:spcPts val="2879"/>
              </a:lnSpc>
            </a:pPr>
            <a:endParaRPr lang="en-US" sz="2399" b="1" dirty="0">
              <a:solidFill>
                <a:srgbClr val="FAFBFB"/>
              </a:solidFill>
              <a:latin typeface="Poppins Bold"/>
              <a:ea typeface="Poppins Bold"/>
              <a:cs typeface="Poppins Bold"/>
              <a:sym typeface="Poppins Bold"/>
            </a:endParaRPr>
          </a:p>
          <a:p>
            <a:pPr algn="ctr">
              <a:lnSpc>
                <a:spcPts val="2879"/>
              </a:lnSpc>
            </a:pPr>
            <a:r>
              <a:rPr lang="en-US" sz="2399" b="1" dirty="0">
                <a:solidFill>
                  <a:srgbClr val="FAFBFB"/>
                </a:solidFill>
                <a:latin typeface="Poppins Bold"/>
                <a:ea typeface="Poppins Bold"/>
                <a:cs typeface="Poppins Bold"/>
                <a:sym typeface="Poppins Bold"/>
              </a:rPr>
              <a:t> </a:t>
            </a:r>
            <a:r>
              <a:rPr lang="en-US" sz="2399" b="1" u="sng" dirty="0">
                <a:solidFill>
                  <a:srgbClr val="FAFBFB"/>
                </a:solidFill>
                <a:latin typeface="Poppins Bold"/>
                <a:ea typeface="Poppins Bold"/>
                <a:cs typeface="Poppins Bold"/>
                <a:sym typeface="Poppins Bold"/>
              </a:rPr>
              <a:t>Predominantly Positive Feedback</a:t>
            </a:r>
          </a:p>
          <a:p>
            <a:pPr algn="ctr">
              <a:lnSpc>
                <a:spcPts val="2879"/>
              </a:lnSpc>
            </a:pPr>
            <a:endParaRPr lang="en-US" sz="2399" b="1" u="sng" dirty="0">
              <a:solidFill>
                <a:srgbClr val="FAFBFB"/>
              </a:solidFill>
              <a:latin typeface="Poppins Bold"/>
              <a:ea typeface="Poppins Bold"/>
              <a:cs typeface="Poppins Bold"/>
              <a:sym typeface="Poppins Bold"/>
            </a:endParaRPr>
          </a:p>
          <a:p>
            <a:pPr algn="ctr">
              <a:lnSpc>
                <a:spcPts val="2879"/>
              </a:lnSpc>
            </a:pPr>
            <a:r>
              <a:rPr lang="en-US" sz="2399" b="1" dirty="0">
                <a:solidFill>
                  <a:srgbClr val="FAFBFB"/>
                </a:solidFill>
                <a:latin typeface="Poppins Bold"/>
                <a:ea typeface="Poppins Bold"/>
                <a:cs typeface="Poppins Bold"/>
                <a:sym typeface="Poppins Bold"/>
              </a:rPr>
              <a:t>A substantial majority of the comments reflect positive sentiment, with viewers frequently expressing appreciation for the recipes, presentation style, and overall quality of content. This indicates a high level of audience satisfaction and reinforces the channel’s credibility and trustworthiness.</a:t>
            </a:r>
          </a:p>
          <a:p>
            <a:pPr algn="ctr">
              <a:lnSpc>
                <a:spcPts val="2879"/>
              </a:lnSpc>
            </a:pPr>
            <a:endParaRPr lang="en-US" sz="2399" b="1" dirty="0">
              <a:solidFill>
                <a:srgbClr val="FAFBFB"/>
              </a:solidFill>
              <a:latin typeface="Poppins Bold"/>
              <a:ea typeface="Poppins Bold"/>
              <a:cs typeface="Poppins Bold"/>
              <a:sym typeface="Poppins Bold"/>
            </a:endParaRPr>
          </a:p>
        </p:txBody>
      </p:sp>
      <p:sp>
        <p:nvSpPr>
          <p:cNvPr id="5" name="Freeform 5"/>
          <p:cNvSpPr/>
          <p:nvPr/>
        </p:nvSpPr>
        <p:spPr>
          <a:xfrm>
            <a:off x="10732467" y="1028700"/>
            <a:ext cx="7489563" cy="7433622"/>
          </a:xfrm>
          <a:custGeom>
            <a:avLst/>
            <a:gdLst/>
            <a:ahLst/>
            <a:cxnLst/>
            <a:rect l="l" t="t" r="r" b="b"/>
            <a:pathLst>
              <a:path w="7164153" h="7433622">
                <a:moveTo>
                  <a:pt x="0" y="0"/>
                </a:moveTo>
                <a:lnTo>
                  <a:pt x="7164153" y="0"/>
                </a:lnTo>
                <a:lnTo>
                  <a:pt x="7164153" y="7433622"/>
                </a:lnTo>
                <a:lnTo>
                  <a:pt x="0" y="7433622"/>
                </a:lnTo>
                <a:lnTo>
                  <a:pt x="0" y="0"/>
                </a:lnTo>
                <a:close/>
              </a:path>
            </a:pathLst>
          </a:custGeom>
          <a:blipFill>
            <a:blip r:embed="rId2"/>
            <a:stretch>
              <a:fillRect/>
            </a:stretch>
          </a:blipFill>
        </p:spPr>
      </p:sp>
      <p:sp>
        <p:nvSpPr>
          <p:cNvPr id="6" name="TextBox 6"/>
          <p:cNvSpPr txBox="1"/>
          <p:nvPr/>
        </p:nvSpPr>
        <p:spPr>
          <a:xfrm>
            <a:off x="10732469" y="8386122"/>
            <a:ext cx="7312852" cy="695961"/>
          </a:xfrm>
          <a:prstGeom prst="rect">
            <a:avLst/>
          </a:prstGeom>
        </p:spPr>
        <p:txBody>
          <a:bodyPr wrap="square" lIns="0" tIns="0" rIns="0" bIns="0" rtlCol="0" anchor="t">
            <a:spAutoFit/>
          </a:bodyPr>
          <a:lstStyle/>
          <a:p>
            <a:pPr algn="ctr">
              <a:lnSpc>
                <a:spcPts val="5739"/>
              </a:lnSpc>
            </a:pPr>
            <a:r>
              <a:rPr lang="en-US" sz="4099" b="1" dirty="0">
                <a:solidFill>
                  <a:srgbClr val="FFFFFF"/>
                </a:solidFill>
                <a:latin typeface="Canva Sans Bold"/>
                <a:ea typeface="Canva Sans Bold"/>
                <a:cs typeface="Canva Sans Bold"/>
                <a:sym typeface="Canva Sans Bold"/>
              </a:rPr>
              <a:t>Positive Comments → ~75%</a:t>
            </a:r>
          </a:p>
        </p:txBody>
      </p:sp>
      <p:sp>
        <p:nvSpPr>
          <p:cNvPr id="7" name="TextBox 7"/>
          <p:cNvSpPr txBox="1"/>
          <p:nvPr/>
        </p:nvSpPr>
        <p:spPr>
          <a:xfrm>
            <a:off x="12150447" y="3616960"/>
            <a:ext cx="5368647" cy="1607185"/>
          </a:xfrm>
          <a:prstGeom prst="rect">
            <a:avLst/>
          </a:prstGeom>
        </p:spPr>
        <p:txBody>
          <a:bodyPr lIns="0" tIns="0" rIns="0" bIns="0" rtlCol="0" anchor="t">
            <a:spAutoFit/>
          </a:bodyPr>
          <a:lstStyle/>
          <a:p>
            <a:pPr algn="ctr">
              <a:lnSpc>
                <a:spcPts val="4340"/>
              </a:lnSpc>
            </a:pPr>
            <a:endParaRPr/>
          </a:p>
          <a:p>
            <a:pPr algn="ctr">
              <a:lnSpc>
                <a:spcPts val="4340"/>
              </a:lnSpc>
            </a:pPr>
            <a:r>
              <a:rPr lang="en-US" sz="3100" b="1">
                <a:solidFill>
                  <a:srgbClr val="FFFFFF"/>
                </a:solidFill>
                <a:latin typeface="Canva Sans Bold"/>
                <a:ea typeface="Canva Sans Bold"/>
                <a:cs typeface="Canva Sans Bold"/>
                <a:sym typeface="Canva Sans Bold"/>
              </a:rPr>
              <a:t>Negative Comments → ~10%</a:t>
            </a:r>
          </a:p>
          <a:p>
            <a:pPr algn="ctr">
              <a:lnSpc>
                <a:spcPts val="4340"/>
              </a:lnSpc>
            </a:pPr>
            <a:endParaRPr lang="en-US" sz="3100" b="1">
              <a:solidFill>
                <a:srgbClr val="FFFFFF"/>
              </a:solidFill>
              <a:latin typeface="Canva Sans Bold"/>
              <a:ea typeface="Canva Sans Bold"/>
              <a:cs typeface="Canva Sans Bold"/>
              <a:sym typeface="Canva Sans Bold"/>
            </a:endParaRPr>
          </a:p>
        </p:txBody>
      </p:sp>
      <p:sp>
        <p:nvSpPr>
          <p:cNvPr id="8" name="TextBox 8"/>
          <p:cNvSpPr txBox="1"/>
          <p:nvPr/>
        </p:nvSpPr>
        <p:spPr>
          <a:xfrm>
            <a:off x="11252694" y="6380006"/>
            <a:ext cx="7164153" cy="613410"/>
          </a:xfrm>
          <a:prstGeom prst="rect">
            <a:avLst/>
          </a:prstGeom>
        </p:spPr>
        <p:txBody>
          <a:bodyPr lIns="0" tIns="0" rIns="0" bIns="0" rtlCol="0" anchor="t">
            <a:spAutoFit/>
          </a:bodyPr>
          <a:lstStyle/>
          <a:p>
            <a:pPr algn="ctr">
              <a:lnSpc>
                <a:spcPts val="5039"/>
              </a:lnSpc>
            </a:pPr>
            <a:r>
              <a:rPr lang="en-US" sz="3599" b="1">
                <a:solidFill>
                  <a:srgbClr val="FFFFFF"/>
                </a:solidFill>
                <a:latin typeface="Canva Sans Bold"/>
                <a:ea typeface="Canva Sans Bold"/>
                <a:cs typeface="Canva Sans Bold"/>
                <a:sym typeface="Canva Sans Bold"/>
              </a:rPr>
              <a:t>Neutral Comments → ~15%</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5" name="Freeform 5"/>
          <p:cNvSpPr/>
          <p:nvPr/>
        </p:nvSpPr>
        <p:spPr>
          <a:xfrm>
            <a:off x="9151271" y="1734958"/>
            <a:ext cx="9136729" cy="7523342"/>
          </a:xfrm>
          <a:custGeom>
            <a:avLst/>
            <a:gdLst/>
            <a:ahLst/>
            <a:cxnLst/>
            <a:rect l="l" t="t" r="r" b="b"/>
            <a:pathLst>
              <a:path w="9136729" h="7523342">
                <a:moveTo>
                  <a:pt x="0" y="0"/>
                </a:moveTo>
                <a:lnTo>
                  <a:pt x="9136729" y="0"/>
                </a:lnTo>
                <a:lnTo>
                  <a:pt x="9136729" y="7523342"/>
                </a:lnTo>
                <a:lnTo>
                  <a:pt x="0" y="7523342"/>
                </a:lnTo>
                <a:lnTo>
                  <a:pt x="0" y="0"/>
                </a:lnTo>
                <a:close/>
              </a:path>
            </a:pathLst>
          </a:custGeom>
          <a:blipFill>
            <a:blip r:embed="rId3"/>
            <a:stretch>
              <a:fillRect l="-46123" t="-29179" r="-63719" b="-14170"/>
            </a:stretch>
          </a:blipFill>
        </p:spPr>
      </p:sp>
      <p:sp>
        <p:nvSpPr>
          <p:cNvPr id="6" name="Freeform 6"/>
          <p:cNvSpPr/>
          <p:nvPr/>
        </p:nvSpPr>
        <p:spPr>
          <a:xfrm>
            <a:off x="0" y="1734958"/>
            <a:ext cx="9151271" cy="7523342"/>
          </a:xfrm>
          <a:custGeom>
            <a:avLst/>
            <a:gdLst/>
            <a:ahLst/>
            <a:cxnLst/>
            <a:rect l="l" t="t" r="r" b="b"/>
            <a:pathLst>
              <a:path w="9331815" h="7523342">
                <a:moveTo>
                  <a:pt x="0" y="0"/>
                </a:moveTo>
                <a:lnTo>
                  <a:pt x="9331815" y="0"/>
                </a:lnTo>
                <a:lnTo>
                  <a:pt x="9331815" y="7523342"/>
                </a:lnTo>
                <a:lnTo>
                  <a:pt x="0" y="7523342"/>
                </a:lnTo>
                <a:lnTo>
                  <a:pt x="0" y="0"/>
                </a:lnTo>
                <a:close/>
              </a:path>
            </a:pathLst>
          </a:custGeom>
          <a:blipFill>
            <a:blip r:embed="rId4"/>
            <a:stretch>
              <a:fillRect l="-16054" r="-16054"/>
            </a:stretch>
          </a:blipFill>
        </p:spPr>
      </p:sp>
      <p:sp>
        <p:nvSpPr>
          <p:cNvPr id="7" name="TextBox 7"/>
          <p:cNvSpPr txBox="1"/>
          <p:nvPr/>
        </p:nvSpPr>
        <p:spPr>
          <a:xfrm>
            <a:off x="3874641" y="157316"/>
            <a:ext cx="10538718" cy="1038225"/>
          </a:xfrm>
          <a:prstGeom prst="rect">
            <a:avLst/>
          </a:prstGeom>
        </p:spPr>
        <p:txBody>
          <a:bodyPr lIns="0" tIns="0" rIns="0" bIns="0" rtlCol="0" anchor="t">
            <a:spAutoFit/>
          </a:bodyPr>
          <a:lstStyle/>
          <a:p>
            <a:pPr algn="ctr">
              <a:lnSpc>
                <a:spcPts val="7799"/>
              </a:lnSpc>
            </a:pPr>
            <a:r>
              <a:rPr lang="en-US" sz="6499" b="1">
                <a:solidFill>
                  <a:srgbClr val="FFFFFF"/>
                </a:solidFill>
                <a:latin typeface="Poppins Semi-Bold"/>
                <a:ea typeface="Poppins Semi-Bold"/>
                <a:cs typeface="Poppins Semi-Bold"/>
                <a:sym typeface="Poppins Semi-Bold"/>
              </a:rPr>
              <a:t>SWOT Analysis</a:t>
            </a:r>
          </a:p>
        </p:txBody>
      </p:sp>
      <p:grpSp>
        <p:nvGrpSpPr>
          <p:cNvPr id="8" name="Group 8"/>
          <p:cNvGrpSpPr/>
          <p:nvPr/>
        </p:nvGrpSpPr>
        <p:grpSpPr>
          <a:xfrm>
            <a:off x="10564690" y="1485900"/>
            <a:ext cx="6309890" cy="838200"/>
            <a:chOff x="0" y="0"/>
            <a:chExt cx="1661864" cy="294955"/>
          </a:xfrm>
        </p:grpSpPr>
        <p:sp>
          <p:nvSpPr>
            <p:cNvPr id="9" name="Freeform 9"/>
            <p:cNvSpPr/>
            <p:nvPr/>
          </p:nvSpPr>
          <p:spPr>
            <a:xfrm>
              <a:off x="0" y="0"/>
              <a:ext cx="1661864" cy="294955"/>
            </a:xfrm>
            <a:custGeom>
              <a:avLst/>
              <a:gdLst/>
              <a:ahLst/>
              <a:cxnLst/>
              <a:rect l="l" t="t" r="r" b="b"/>
              <a:pathLst>
                <a:path w="1661864" h="294955">
                  <a:moveTo>
                    <a:pt x="62574" y="0"/>
                  </a:moveTo>
                  <a:lnTo>
                    <a:pt x="1599289" y="0"/>
                  </a:lnTo>
                  <a:cubicBezTo>
                    <a:pt x="1633848" y="0"/>
                    <a:pt x="1661864" y="28016"/>
                    <a:pt x="1661864" y="62574"/>
                  </a:cubicBezTo>
                  <a:lnTo>
                    <a:pt x="1661864" y="232381"/>
                  </a:lnTo>
                  <a:cubicBezTo>
                    <a:pt x="1661864" y="248976"/>
                    <a:pt x="1655271" y="264893"/>
                    <a:pt x="1643536" y="276627"/>
                  </a:cubicBezTo>
                  <a:cubicBezTo>
                    <a:pt x="1631801" y="288362"/>
                    <a:pt x="1615885" y="294955"/>
                    <a:pt x="1599289" y="294955"/>
                  </a:cubicBezTo>
                  <a:lnTo>
                    <a:pt x="62574" y="294955"/>
                  </a:lnTo>
                  <a:cubicBezTo>
                    <a:pt x="45979" y="294955"/>
                    <a:pt x="30063" y="288362"/>
                    <a:pt x="18328" y="276627"/>
                  </a:cubicBezTo>
                  <a:cubicBezTo>
                    <a:pt x="6593" y="264893"/>
                    <a:pt x="0" y="248976"/>
                    <a:pt x="0" y="232381"/>
                  </a:cubicBezTo>
                  <a:lnTo>
                    <a:pt x="0" y="62574"/>
                  </a:lnTo>
                  <a:cubicBezTo>
                    <a:pt x="0" y="45979"/>
                    <a:pt x="6593" y="30063"/>
                    <a:pt x="18328" y="18328"/>
                  </a:cubicBezTo>
                  <a:cubicBezTo>
                    <a:pt x="30063" y="6593"/>
                    <a:pt x="45979" y="0"/>
                    <a:pt x="62574" y="0"/>
                  </a:cubicBezTo>
                  <a:close/>
                </a:path>
              </a:pathLst>
            </a:custGeom>
            <a:gradFill rotWithShape="1">
              <a:gsLst>
                <a:gs pos="0">
                  <a:srgbClr val="FF5757">
                    <a:alpha val="100000"/>
                  </a:srgbClr>
                </a:gs>
                <a:gs pos="100000">
                  <a:srgbClr val="8C52FF">
                    <a:alpha val="100000"/>
                  </a:srgbClr>
                </a:gs>
              </a:gsLst>
              <a:lin ang="2700000"/>
            </a:gradFill>
          </p:spPr>
        </p:sp>
        <p:sp>
          <p:nvSpPr>
            <p:cNvPr id="10" name="TextBox 10"/>
            <p:cNvSpPr txBox="1"/>
            <p:nvPr/>
          </p:nvSpPr>
          <p:spPr>
            <a:xfrm>
              <a:off x="0" y="-38100"/>
              <a:ext cx="1661864" cy="333055"/>
            </a:xfrm>
            <a:prstGeom prst="rect">
              <a:avLst/>
            </a:prstGeom>
          </p:spPr>
          <p:txBody>
            <a:bodyPr lIns="50800" tIns="50800" rIns="50800" bIns="50800" rtlCol="0" anchor="ctr"/>
            <a:lstStyle/>
            <a:p>
              <a:pPr algn="ctr">
                <a:lnSpc>
                  <a:spcPts val="4319"/>
                </a:lnSpc>
              </a:pPr>
              <a:r>
                <a:rPr lang="en-US" sz="3599" b="1">
                  <a:solidFill>
                    <a:srgbClr val="FFFFFF"/>
                  </a:solidFill>
                  <a:latin typeface="Poppins Semi-Bold"/>
                  <a:ea typeface="Poppins Semi-Bold"/>
                  <a:cs typeface="Poppins Semi-Bold"/>
                  <a:sym typeface="Poppins Semi-Bold"/>
                </a:rPr>
                <a:t>SHORT’S SWOT ANALYSIS</a:t>
              </a:r>
            </a:p>
          </p:txBody>
        </p:sp>
      </p:grpSp>
      <p:grpSp>
        <p:nvGrpSpPr>
          <p:cNvPr id="11" name="Group 11"/>
          <p:cNvGrpSpPr/>
          <p:nvPr/>
        </p:nvGrpSpPr>
        <p:grpSpPr>
          <a:xfrm>
            <a:off x="1569955" y="1391800"/>
            <a:ext cx="6309890" cy="932300"/>
            <a:chOff x="0" y="0"/>
            <a:chExt cx="1535688" cy="254817"/>
          </a:xfrm>
        </p:grpSpPr>
        <p:sp>
          <p:nvSpPr>
            <p:cNvPr id="12" name="Freeform 12"/>
            <p:cNvSpPr/>
            <p:nvPr/>
          </p:nvSpPr>
          <p:spPr>
            <a:xfrm>
              <a:off x="0" y="0"/>
              <a:ext cx="1535688" cy="254817"/>
            </a:xfrm>
            <a:custGeom>
              <a:avLst/>
              <a:gdLst/>
              <a:ahLst/>
              <a:cxnLst/>
              <a:rect l="l" t="t" r="r" b="b"/>
              <a:pathLst>
                <a:path w="1535688" h="254817">
                  <a:moveTo>
                    <a:pt x="67716" y="0"/>
                  </a:moveTo>
                  <a:lnTo>
                    <a:pt x="1467973" y="0"/>
                  </a:lnTo>
                  <a:cubicBezTo>
                    <a:pt x="1505371" y="0"/>
                    <a:pt x="1535688" y="30317"/>
                    <a:pt x="1535688" y="67716"/>
                  </a:cubicBezTo>
                  <a:lnTo>
                    <a:pt x="1535688" y="187101"/>
                  </a:lnTo>
                  <a:cubicBezTo>
                    <a:pt x="1535688" y="205060"/>
                    <a:pt x="1528554" y="222284"/>
                    <a:pt x="1515855" y="234983"/>
                  </a:cubicBezTo>
                  <a:cubicBezTo>
                    <a:pt x="1503156" y="247683"/>
                    <a:pt x="1485932" y="254817"/>
                    <a:pt x="1467973" y="254817"/>
                  </a:cubicBezTo>
                  <a:lnTo>
                    <a:pt x="67716" y="254817"/>
                  </a:lnTo>
                  <a:cubicBezTo>
                    <a:pt x="30317" y="254817"/>
                    <a:pt x="0" y="224499"/>
                    <a:pt x="0" y="187101"/>
                  </a:cubicBezTo>
                  <a:lnTo>
                    <a:pt x="0" y="67716"/>
                  </a:lnTo>
                  <a:cubicBezTo>
                    <a:pt x="0" y="30317"/>
                    <a:pt x="30317" y="0"/>
                    <a:pt x="67716" y="0"/>
                  </a:cubicBezTo>
                  <a:close/>
                </a:path>
              </a:pathLst>
            </a:custGeom>
            <a:gradFill rotWithShape="1">
              <a:gsLst>
                <a:gs pos="0">
                  <a:srgbClr val="FF5757">
                    <a:alpha val="100000"/>
                  </a:srgbClr>
                </a:gs>
                <a:gs pos="100000">
                  <a:srgbClr val="8C52FF">
                    <a:alpha val="100000"/>
                  </a:srgbClr>
                </a:gs>
              </a:gsLst>
              <a:lin ang="2700000"/>
            </a:gradFill>
          </p:spPr>
        </p:sp>
        <p:sp>
          <p:nvSpPr>
            <p:cNvPr id="13" name="TextBox 13"/>
            <p:cNvSpPr txBox="1"/>
            <p:nvPr/>
          </p:nvSpPr>
          <p:spPr>
            <a:xfrm>
              <a:off x="0" y="-38100"/>
              <a:ext cx="1535688" cy="292917"/>
            </a:xfrm>
            <a:prstGeom prst="rect">
              <a:avLst/>
            </a:prstGeom>
          </p:spPr>
          <p:txBody>
            <a:bodyPr lIns="50800" tIns="50800" rIns="50800" bIns="50800" rtlCol="0" anchor="ctr"/>
            <a:lstStyle/>
            <a:p>
              <a:pPr algn="ctr">
                <a:lnSpc>
                  <a:spcPts val="4319"/>
                </a:lnSpc>
              </a:pPr>
              <a:r>
                <a:rPr lang="en-US" sz="3599" b="1" dirty="0">
                  <a:solidFill>
                    <a:srgbClr val="FFFFFF"/>
                  </a:solidFill>
                  <a:latin typeface="Poppins Semi-Bold"/>
                  <a:ea typeface="Poppins Semi-Bold"/>
                  <a:cs typeface="Poppins Semi-Bold"/>
                  <a:sym typeface="Poppins Semi-Bold"/>
                </a:rPr>
                <a:t>VIDEO’S SWOT ANALYSIS</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19" t="-14219" r="-2900" b="-9222"/>
            </a:stretch>
          </a:blipFill>
        </p:spPr>
      </p:sp>
      <p:grpSp>
        <p:nvGrpSpPr>
          <p:cNvPr id="3" name="Group 3"/>
          <p:cNvGrpSpPr/>
          <p:nvPr/>
        </p:nvGrpSpPr>
        <p:grpSpPr>
          <a:xfrm>
            <a:off x="-1825417" y="1719681"/>
            <a:ext cx="21938834" cy="4438579"/>
            <a:chOff x="0" y="0"/>
            <a:chExt cx="5778129" cy="1169008"/>
          </a:xfrm>
        </p:grpSpPr>
        <p:sp>
          <p:nvSpPr>
            <p:cNvPr id="4" name="Freeform 4"/>
            <p:cNvSpPr/>
            <p:nvPr/>
          </p:nvSpPr>
          <p:spPr>
            <a:xfrm>
              <a:off x="0" y="0"/>
              <a:ext cx="5778129" cy="1169008"/>
            </a:xfrm>
            <a:custGeom>
              <a:avLst/>
              <a:gdLst/>
              <a:ahLst/>
              <a:cxnLst/>
              <a:rect l="l" t="t" r="r" b="b"/>
              <a:pathLst>
                <a:path w="5778129" h="1169008">
                  <a:moveTo>
                    <a:pt x="0" y="0"/>
                  </a:moveTo>
                  <a:lnTo>
                    <a:pt x="5778129" y="0"/>
                  </a:lnTo>
                  <a:lnTo>
                    <a:pt x="5778129" y="1169008"/>
                  </a:lnTo>
                  <a:lnTo>
                    <a:pt x="0" y="1169008"/>
                  </a:lnTo>
                  <a:close/>
                </a:path>
              </a:pathLst>
            </a:custGeom>
            <a:solidFill>
              <a:srgbClr val="27130D">
                <a:alpha val="58824"/>
              </a:srgbClr>
            </a:solidFill>
          </p:spPr>
        </p:sp>
        <p:sp>
          <p:nvSpPr>
            <p:cNvPr id="5" name="TextBox 5"/>
            <p:cNvSpPr txBox="1"/>
            <p:nvPr/>
          </p:nvSpPr>
          <p:spPr>
            <a:xfrm>
              <a:off x="0" y="-47625"/>
              <a:ext cx="5778129" cy="1216633"/>
            </a:xfrm>
            <a:prstGeom prst="rect">
              <a:avLst/>
            </a:prstGeom>
          </p:spPr>
          <p:txBody>
            <a:bodyPr lIns="38100" tIns="38100" rIns="38100" bIns="38100" rtlCol="0" anchor="ctr"/>
            <a:lstStyle/>
            <a:p>
              <a:pPr algn="ctr">
                <a:lnSpc>
                  <a:spcPts val="2729"/>
                </a:lnSpc>
                <a:spcBef>
                  <a:spcPct val="0"/>
                </a:spcBef>
              </a:pPr>
              <a:endParaRPr/>
            </a:p>
          </p:txBody>
        </p:sp>
      </p:grpSp>
      <p:sp>
        <p:nvSpPr>
          <p:cNvPr id="6" name="TextBox 6"/>
          <p:cNvSpPr txBox="1"/>
          <p:nvPr/>
        </p:nvSpPr>
        <p:spPr>
          <a:xfrm>
            <a:off x="1923265" y="3277915"/>
            <a:ext cx="15059934" cy="1589274"/>
          </a:xfrm>
          <a:prstGeom prst="rect">
            <a:avLst/>
          </a:prstGeom>
        </p:spPr>
        <p:txBody>
          <a:bodyPr lIns="0" tIns="0" rIns="0" bIns="0" rtlCol="0" anchor="t">
            <a:spAutoFit/>
          </a:bodyPr>
          <a:lstStyle/>
          <a:p>
            <a:pPr algn="ctr">
              <a:lnSpc>
                <a:spcPts val="11881"/>
              </a:lnSpc>
            </a:pPr>
            <a:r>
              <a:rPr lang="en-US" sz="12001">
                <a:solidFill>
                  <a:srgbClr val="DFC231"/>
                </a:solidFill>
                <a:latin typeface="Fredoka"/>
                <a:ea typeface="Fredoka"/>
                <a:cs typeface="Fredoka"/>
                <a:sym typeface="Fredoka"/>
              </a:rPr>
              <a:t>Kitchen channel</a:t>
            </a:r>
          </a:p>
        </p:txBody>
      </p:sp>
      <p:sp>
        <p:nvSpPr>
          <p:cNvPr id="7" name="TextBox 7"/>
          <p:cNvSpPr txBox="1"/>
          <p:nvPr/>
        </p:nvSpPr>
        <p:spPr>
          <a:xfrm>
            <a:off x="3586798" y="5254464"/>
            <a:ext cx="11114403" cy="635794"/>
          </a:xfrm>
          <a:prstGeom prst="rect">
            <a:avLst/>
          </a:prstGeom>
        </p:spPr>
        <p:txBody>
          <a:bodyPr lIns="0" tIns="0" rIns="0" bIns="0" rtlCol="0" anchor="t">
            <a:spAutoFit/>
          </a:bodyPr>
          <a:lstStyle/>
          <a:p>
            <a:pPr algn="ctr">
              <a:lnSpc>
                <a:spcPts val="5249"/>
              </a:lnSpc>
            </a:pPr>
            <a:r>
              <a:rPr lang="en-US" sz="3749">
                <a:solidFill>
                  <a:srgbClr val="FFFFFF"/>
                </a:solidFill>
                <a:latin typeface="Life Savers"/>
                <a:ea typeface="Life Savers"/>
                <a:cs typeface="Life Savers"/>
                <a:sym typeface="Life Savers"/>
              </a:rPr>
              <a:t>Hunt for Food Around the World with us</a:t>
            </a:r>
          </a:p>
        </p:txBody>
      </p:sp>
      <p:sp>
        <p:nvSpPr>
          <p:cNvPr id="8" name="TextBox 8"/>
          <p:cNvSpPr txBox="1"/>
          <p:nvPr/>
        </p:nvSpPr>
        <p:spPr>
          <a:xfrm>
            <a:off x="4388574" y="1758675"/>
            <a:ext cx="10129318" cy="1281114"/>
          </a:xfrm>
          <a:prstGeom prst="rect">
            <a:avLst/>
          </a:prstGeom>
        </p:spPr>
        <p:txBody>
          <a:bodyPr lIns="0" tIns="0" rIns="0" bIns="0" rtlCol="0" anchor="t">
            <a:spAutoFit/>
          </a:bodyPr>
          <a:lstStyle/>
          <a:p>
            <a:pPr algn="ctr">
              <a:lnSpc>
                <a:spcPts val="10499"/>
              </a:lnSpc>
            </a:pPr>
            <a:r>
              <a:rPr lang="en-US" sz="7499">
                <a:solidFill>
                  <a:srgbClr val="FFFFFF"/>
                </a:solidFill>
                <a:latin typeface="Sniglet"/>
                <a:ea typeface="Sniglet"/>
                <a:cs typeface="Sniglet"/>
                <a:sym typeface="Sniglet"/>
              </a:rPr>
              <a:t>Chef Prateek’s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191D"/>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110812566"/>
              </p:ext>
            </p:extLst>
          </p:nvPr>
        </p:nvGraphicFramePr>
        <p:xfrm>
          <a:off x="304800" y="190500"/>
          <a:ext cx="17754600" cy="9861993"/>
        </p:xfrm>
        <a:graphic>
          <a:graphicData uri="http://schemas.openxmlformats.org/drawingml/2006/table">
            <a:tbl>
              <a:tblPr/>
              <a:tblGrid>
                <a:gridCol w="3523350">
                  <a:extLst>
                    <a:ext uri="{9D8B030D-6E8A-4147-A177-3AD203B41FA5}">
                      <a16:colId xmlns:a16="http://schemas.microsoft.com/office/drawing/2014/main" val="20000"/>
                    </a:ext>
                  </a:extLst>
                </a:gridCol>
                <a:gridCol w="6589786">
                  <a:extLst>
                    <a:ext uri="{9D8B030D-6E8A-4147-A177-3AD203B41FA5}">
                      <a16:colId xmlns:a16="http://schemas.microsoft.com/office/drawing/2014/main" val="20001"/>
                    </a:ext>
                  </a:extLst>
                </a:gridCol>
                <a:gridCol w="7641464">
                  <a:extLst>
                    <a:ext uri="{9D8B030D-6E8A-4147-A177-3AD203B41FA5}">
                      <a16:colId xmlns:a16="http://schemas.microsoft.com/office/drawing/2014/main" val="20002"/>
                    </a:ext>
                  </a:extLst>
                </a:gridCol>
              </a:tblGrid>
              <a:tr h="1091055">
                <a:tc>
                  <a:txBody>
                    <a:bodyPr/>
                    <a:lstStyle/>
                    <a:p>
                      <a:pPr algn="ctr">
                        <a:lnSpc>
                          <a:spcPts val="3779"/>
                        </a:lnSpc>
                        <a:defRPr/>
                      </a:pPr>
                      <a:r>
                        <a:rPr lang="en-US" sz="2699" b="1">
                          <a:solidFill>
                            <a:srgbClr val="FAFBFB"/>
                          </a:solidFill>
                          <a:latin typeface="Poppins Bold"/>
                          <a:ea typeface="Poppins Bold"/>
                          <a:cs typeface="Poppins Bold"/>
                          <a:sym typeface="Poppins Bold"/>
                        </a:rPr>
                        <a:t>SWOT ANALYSIS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D0005F"/>
                    </a:solidFill>
                  </a:tcPr>
                </a:tc>
                <a:tc>
                  <a:txBody>
                    <a:bodyPr/>
                    <a:lstStyle/>
                    <a:p>
                      <a:pPr algn="ctr">
                        <a:lnSpc>
                          <a:spcPts val="3639"/>
                        </a:lnSpc>
                        <a:defRPr/>
                      </a:pPr>
                      <a:r>
                        <a:rPr lang="en-US" sz="2599" b="1">
                          <a:solidFill>
                            <a:srgbClr val="FAFBFB"/>
                          </a:solidFill>
                          <a:latin typeface="Poppins Bold"/>
                          <a:ea typeface="Poppins Bold"/>
                          <a:cs typeface="Poppins Bold"/>
                          <a:sym typeface="Poppins Bold"/>
                        </a:rPr>
                        <a:t>VIDEOS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4F4ED"/>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D0005F"/>
                    </a:solidFill>
                  </a:tcPr>
                </a:tc>
                <a:tc>
                  <a:txBody>
                    <a:bodyPr/>
                    <a:lstStyle/>
                    <a:p>
                      <a:pPr algn="ctr">
                        <a:lnSpc>
                          <a:spcPts val="3639"/>
                        </a:lnSpc>
                        <a:defRPr/>
                      </a:pPr>
                      <a:r>
                        <a:rPr lang="en-US" sz="2599" b="1">
                          <a:solidFill>
                            <a:srgbClr val="FAFBFB"/>
                          </a:solidFill>
                          <a:latin typeface="Poppins Bold"/>
                          <a:ea typeface="Poppins Bold"/>
                          <a:cs typeface="Poppins Bold"/>
                          <a:sym typeface="Poppins Bold"/>
                        </a:rPr>
                        <a:t>SHORTS</a:t>
                      </a:r>
                      <a:endParaRPr lang="en-US" sz="1100"/>
                    </a:p>
                  </a:txBody>
                  <a:tcPr marL="190500" marR="190500" marT="190500" marB="190500" anchor="ctr">
                    <a:lnL w="38100" cap="flat" cmpd="sng" algn="ctr">
                      <a:solidFill>
                        <a:srgbClr val="F4F4ED"/>
                      </a:solidFill>
                      <a:prstDash val="solid"/>
                      <a:round/>
                      <a:headEnd type="none" w="med" len="med"/>
                      <a:tailEnd type="none" w="med" len="med"/>
                    </a:lnL>
                    <a:lnR w="38100" cap="flat" cmpd="sng" algn="ctr">
                      <a:solidFill>
                        <a:srgbClr val="F4F4ED"/>
                      </a:solidFill>
                      <a:prstDash val="solid"/>
                      <a:round/>
                      <a:headEnd type="none" w="med" len="med"/>
                      <a:tailEnd type="none" w="med" len="med"/>
                    </a:lnR>
                    <a:lnT w="38100" cap="flat" cmpd="sng" algn="ctr">
                      <a:solidFill>
                        <a:srgbClr val="F4F4ED"/>
                      </a:solidFill>
                      <a:prstDash val="solid"/>
                      <a:round/>
                      <a:headEnd type="none" w="med" len="med"/>
                      <a:tailEnd type="none" w="med" len="med"/>
                    </a:lnT>
                    <a:lnB w="38100" cap="flat" cmpd="sng" algn="ctr">
                      <a:solidFill>
                        <a:srgbClr val="F4F4ED"/>
                      </a:solidFill>
                      <a:prstDash val="solid"/>
                      <a:round/>
                      <a:headEnd type="none" w="med" len="med"/>
                      <a:tailEnd type="none" w="med" len="med"/>
                    </a:lnB>
                    <a:solidFill>
                      <a:srgbClr val="D0005F"/>
                    </a:solidFill>
                  </a:tcPr>
                </a:tc>
                <a:extLst>
                  <a:ext uri="{0D108BD9-81ED-4DB2-BD59-A6C34878D82A}">
                    <a16:rowId xmlns:a16="http://schemas.microsoft.com/office/drawing/2014/main" val="10000"/>
                  </a:ext>
                </a:extLst>
              </a:tr>
              <a:tr h="2074156">
                <a:tc>
                  <a:txBody>
                    <a:bodyPr/>
                    <a:lstStyle/>
                    <a:p>
                      <a:pPr algn="ctr">
                        <a:lnSpc>
                          <a:spcPts val="3079"/>
                        </a:lnSpc>
                        <a:defRPr/>
                      </a:pPr>
                      <a:r>
                        <a:rPr lang="en-US" sz="2199" b="1">
                          <a:solidFill>
                            <a:srgbClr val="FFFFFF"/>
                          </a:solidFill>
                          <a:latin typeface="Poppins Bold"/>
                          <a:ea typeface="Poppins Bold"/>
                          <a:cs typeface="Poppins Bold"/>
                          <a:sym typeface="Poppins Bold"/>
                        </a:rPr>
                        <a:t>STRENGTHS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079"/>
                        </a:lnSpc>
                        <a:defRPr/>
                      </a:pPr>
                      <a:r>
                        <a:rPr lang="en-US" sz="2199" b="1">
                          <a:solidFill>
                            <a:srgbClr val="FAFBFB"/>
                          </a:solidFill>
                          <a:latin typeface="Arimo Bold"/>
                          <a:ea typeface="Arimo Bold"/>
                          <a:cs typeface="Arimo Bold"/>
                          <a:sym typeface="Arimo Bold"/>
                        </a:rPr>
                        <a:t>Videos maintain a consistent viewership and generate strong audience engagement. They receive higher likes and comments per view, reflecting deeper viewer interaction.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080"/>
                        </a:lnSpc>
                        <a:defRPr/>
                      </a:pPr>
                      <a:r>
                        <a:rPr lang="en-US" sz="2200" b="1">
                          <a:solidFill>
                            <a:srgbClr val="FAFBFB"/>
                          </a:solidFill>
                          <a:latin typeface="Arimo Bold"/>
                          <a:ea typeface="Arimo Bold"/>
                          <a:cs typeface="Arimo Bold"/>
                          <a:sym typeface="Arimo Bold"/>
                        </a:rPr>
                        <a:t>Shorts drive significant views and are effective in reaching a broader audience.They contribute heavily to subscriber growth due to their algorithmic reach.</a:t>
                      </a:r>
                      <a:endParaRPr lang="en-US" sz="1100"/>
                    </a:p>
                    <a:p>
                      <a:pPr algn="l">
                        <a:lnSpc>
                          <a:spcPts val="3080"/>
                        </a:lnSpc>
                      </a:pP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4F4ED"/>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1"/>
                  </a:ext>
                </a:extLst>
              </a:tr>
              <a:tr h="2270503">
                <a:tc>
                  <a:txBody>
                    <a:bodyPr/>
                    <a:lstStyle/>
                    <a:p>
                      <a:pPr algn="ctr">
                        <a:lnSpc>
                          <a:spcPts val="3499"/>
                        </a:lnSpc>
                        <a:defRPr/>
                      </a:pPr>
                      <a:r>
                        <a:rPr lang="en-US" sz="2499" b="1">
                          <a:solidFill>
                            <a:srgbClr val="FFFFFF"/>
                          </a:solidFill>
                          <a:latin typeface="Poppins Bold"/>
                          <a:ea typeface="Poppins Bold"/>
                          <a:cs typeface="Poppins Bold"/>
                          <a:sym typeface="Poppins Bold"/>
                        </a:rPr>
                        <a:t>WEAKNESS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080"/>
                        </a:lnSpc>
                        <a:defRPr/>
                      </a:pPr>
                      <a:r>
                        <a:rPr lang="en-US" sz="2200" b="1" dirty="0">
                          <a:solidFill>
                            <a:srgbClr val="FAFBFB"/>
                          </a:solidFill>
                          <a:latin typeface="Arimo Bold"/>
                          <a:ea typeface="Arimo Bold"/>
                          <a:cs typeface="Arimo Bold"/>
                          <a:sym typeface="Arimo Bold"/>
                        </a:rPr>
                        <a:t>The channel has limited viral content and less variety in </a:t>
                      </a:r>
                      <a:r>
                        <a:rPr lang="en-US" sz="2200" b="1" dirty="0" err="1">
                          <a:solidFill>
                            <a:srgbClr val="FAFBFB"/>
                          </a:solidFill>
                          <a:latin typeface="Arimo Bold"/>
                          <a:ea typeface="Arimo Bold"/>
                          <a:cs typeface="Arimo Bold"/>
                          <a:sym typeface="Arimo Bold"/>
                        </a:rPr>
                        <a:t>formats.Viewer</a:t>
                      </a:r>
                      <a:r>
                        <a:rPr lang="en-US" sz="2200" b="1" dirty="0">
                          <a:solidFill>
                            <a:srgbClr val="FAFBFB"/>
                          </a:solidFill>
                          <a:latin typeface="Arimo Bold"/>
                          <a:ea typeface="Arimo Bold"/>
                          <a:cs typeface="Arimo Bold"/>
                          <a:sym typeface="Arimo Bold"/>
                        </a:rPr>
                        <a:t> interaction (comments) on some videos remains relatively low.</a:t>
                      </a:r>
                      <a:endParaRPr lang="en-US" sz="1100" dirty="0"/>
                    </a:p>
                    <a:p>
                      <a:pPr algn="l">
                        <a:lnSpc>
                          <a:spcPts val="3080"/>
                        </a:lnSpc>
                      </a:pPr>
                      <a:endParaRPr lang="en-US" sz="1100" dirty="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080"/>
                        </a:lnSpc>
                        <a:defRPr/>
                      </a:pPr>
                      <a:r>
                        <a:rPr lang="en-US" sz="2200" b="1">
                          <a:solidFill>
                            <a:srgbClr val="FFFFFF"/>
                          </a:solidFill>
                          <a:latin typeface="Poppins Bold"/>
                          <a:ea typeface="Poppins Bold"/>
                          <a:cs typeface="Poppins Bold"/>
                          <a:sym typeface="Poppins Bold"/>
                        </a:rPr>
                        <a:t>Limited engagement in the form of likes and comments compared to videos.Lack of instructional depth may affect content value over time.</a:t>
                      </a:r>
                      <a:endParaRPr lang="en-US" sz="1100"/>
                    </a:p>
                    <a:p>
                      <a:pPr algn="ctr">
                        <a:lnSpc>
                          <a:spcPts val="3080"/>
                        </a:lnSpc>
                      </a:pP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2"/>
                  </a:ext>
                </a:extLst>
              </a:tr>
              <a:tr h="1914278">
                <a:tc>
                  <a:txBody>
                    <a:bodyPr/>
                    <a:lstStyle/>
                    <a:p>
                      <a:pPr algn="ctr">
                        <a:lnSpc>
                          <a:spcPts val="3499"/>
                        </a:lnSpc>
                        <a:defRPr/>
                      </a:pPr>
                      <a:r>
                        <a:rPr lang="en-US" sz="2499" b="1">
                          <a:solidFill>
                            <a:srgbClr val="FFFFFF"/>
                          </a:solidFill>
                          <a:latin typeface="Poppins Bold"/>
                          <a:ea typeface="Poppins Bold"/>
                          <a:cs typeface="Poppins Bold"/>
                          <a:sym typeface="Poppins Bold"/>
                        </a:rPr>
                        <a:t>OPPORTUNITIES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080"/>
                        </a:lnSpc>
                        <a:defRPr/>
                      </a:pPr>
                      <a:r>
                        <a:rPr lang="en-US" sz="2200" b="1">
                          <a:solidFill>
                            <a:srgbClr val="FFFFFF"/>
                          </a:solidFill>
                          <a:latin typeface="Arimo Bold"/>
                          <a:ea typeface="Arimo Bold"/>
                          <a:cs typeface="Arimo Bold"/>
                          <a:sym typeface="Arimo Bold"/>
                        </a:rPr>
                        <a:t>There is room to introduce new formats like collaborations, recipe series, or tutorials.Enhancing metadata (titles, thumbnails) can improve discoverability.</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080"/>
                        </a:lnSpc>
                        <a:defRPr/>
                      </a:pPr>
                      <a:r>
                        <a:rPr lang="en-US" sz="2200" b="1">
                          <a:solidFill>
                            <a:srgbClr val="FFFFFF"/>
                          </a:solidFill>
                          <a:latin typeface="Arimo Bold"/>
                          <a:ea typeface="Arimo Bold"/>
                          <a:cs typeface="Arimo Bold"/>
                          <a:sym typeface="Arimo Bold"/>
                        </a:rPr>
                        <a:t>The channel can expand Shorts content by leveraging trends and seasonal recipes.Cross-platform promotion (e.g., Instagram Reels) can further amplify reach.</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3"/>
                  </a:ext>
                </a:extLst>
              </a:tr>
              <a:tr h="2479810">
                <a:tc>
                  <a:txBody>
                    <a:bodyPr/>
                    <a:lstStyle/>
                    <a:p>
                      <a:pPr algn="ctr">
                        <a:lnSpc>
                          <a:spcPts val="3359"/>
                        </a:lnSpc>
                        <a:defRPr/>
                      </a:pPr>
                      <a:r>
                        <a:rPr lang="en-US" sz="2399" b="1">
                          <a:solidFill>
                            <a:srgbClr val="FFFFFF"/>
                          </a:solidFill>
                          <a:latin typeface="Poppins Bold"/>
                          <a:ea typeface="Poppins Bold"/>
                          <a:cs typeface="Poppins Bold"/>
                          <a:sym typeface="Poppins Bold"/>
                        </a:rPr>
                        <a:t>THREATS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080"/>
                        </a:lnSpc>
                        <a:defRPr/>
                      </a:pPr>
                      <a:r>
                        <a:rPr lang="en-US" sz="2200" b="1" dirty="0">
                          <a:solidFill>
                            <a:srgbClr val="FFFFFF"/>
                          </a:solidFill>
                          <a:latin typeface="Arimo Bold"/>
                          <a:ea typeface="Arimo Bold"/>
                          <a:cs typeface="Arimo Bold"/>
                          <a:sym typeface="Arimo Bold"/>
                        </a:rPr>
                        <a:t>The channel faces increasing competition in the culinary content </a:t>
                      </a:r>
                      <a:r>
                        <a:rPr lang="en-US" sz="2200" b="1" dirty="0" err="1">
                          <a:solidFill>
                            <a:srgbClr val="FFFFFF"/>
                          </a:solidFill>
                          <a:latin typeface="Arimo Bold"/>
                          <a:ea typeface="Arimo Bold"/>
                          <a:cs typeface="Arimo Bold"/>
                          <a:sym typeface="Arimo Bold"/>
                        </a:rPr>
                        <a:t>space.Potential</a:t>
                      </a:r>
                      <a:r>
                        <a:rPr lang="en-US" sz="2200" b="1" dirty="0">
                          <a:solidFill>
                            <a:srgbClr val="FFFFFF"/>
                          </a:solidFill>
                          <a:latin typeface="Arimo Bold"/>
                          <a:ea typeface="Arimo Bold"/>
                          <a:cs typeface="Arimo Bold"/>
                          <a:sym typeface="Arimo Bold"/>
                        </a:rPr>
                        <a:t> algorithm changes or platform policies may impact video visibility</a:t>
                      </a:r>
                      <a:endParaRPr lang="en-US" sz="1100" dirty="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l">
                        <a:lnSpc>
                          <a:spcPts val="3080"/>
                        </a:lnSpc>
                        <a:defRPr/>
                      </a:pPr>
                      <a:r>
                        <a:rPr lang="en-US" sz="2200" b="1" dirty="0">
                          <a:solidFill>
                            <a:srgbClr val="FFFFFF"/>
                          </a:solidFill>
                          <a:latin typeface="Arimo Bold"/>
                          <a:ea typeface="Arimo Bold"/>
                          <a:cs typeface="Arimo Bold"/>
                          <a:sym typeface="Arimo Bold"/>
                        </a:rPr>
                        <a:t>Shorts engagement is often shallow, with fewer comments and viewer </a:t>
                      </a:r>
                      <a:r>
                        <a:rPr lang="en-US" sz="2200" b="1" dirty="0" err="1">
                          <a:solidFill>
                            <a:srgbClr val="FFFFFF"/>
                          </a:solidFill>
                          <a:latin typeface="Arimo Bold"/>
                          <a:ea typeface="Arimo Bold"/>
                          <a:cs typeface="Arimo Bold"/>
                          <a:sym typeface="Arimo Bold"/>
                        </a:rPr>
                        <a:t>feedback.The</a:t>
                      </a:r>
                      <a:r>
                        <a:rPr lang="en-US" sz="2200" b="1" dirty="0">
                          <a:solidFill>
                            <a:srgbClr val="FFFFFF"/>
                          </a:solidFill>
                          <a:latin typeface="Arimo Bold"/>
                          <a:ea typeface="Arimo Bold"/>
                          <a:cs typeface="Arimo Bold"/>
                          <a:sym typeface="Arimo Bold"/>
                        </a:rPr>
                        <a:t> short-form content space is highly saturated, increasing competition</a:t>
                      </a:r>
                      <a:endParaRPr lang="en-US" sz="1100" dirty="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2914165" y="2137453"/>
            <a:ext cx="6640053" cy="1438160"/>
            <a:chOff x="0" y="0"/>
            <a:chExt cx="1748821" cy="378775"/>
          </a:xfrm>
        </p:grpSpPr>
        <p:sp>
          <p:nvSpPr>
            <p:cNvPr id="4" name="Freeform 4"/>
            <p:cNvSpPr/>
            <p:nvPr/>
          </p:nvSpPr>
          <p:spPr>
            <a:xfrm>
              <a:off x="0" y="0"/>
              <a:ext cx="1748821" cy="378775"/>
            </a:xfrm>
            <a:custGeom>
              <a:avLst/>
              <a:gdLst/>
              <a:ahLst/>
              <a:cxnLst/>
              <a:rect l="l" t="t" r="r" b="b"/>
              <a:pathLst>
                <a:path w="1748821" h="378775">
                  <a:moveTo>
                    <a:pt x="59463" y="0"/>
                  </a:moveTo>
                  <a:lnTo>
                    <a:pt x="1689358" y="0"/>
                  </a:lnTo>
                  <a:cubicBezTo>
                    <a:pt x="1705128" y="0"/>
                    <a:pt x="1720253" y="6265"/>
                    <a:pt x="1731404" y="17416"/>
                  </a:cubicBezTo>
                  <a:cubicBezTo>
                    <a:pt x="1742556" y="28568"/>
                    <a:pt x="1748821" y="43692"/>
                    <a:pt x="1748821" y="59463"/>
                  </a:cubicBezTo>
                  <a:lnTo>
                    <a:pt x="1748821" y="319312"/>
                  </a:lnTo>
                  <a:cubicBezTo>
                    <a:pt x="1748821" y="335082"/>
                    <a:pt x="1742556" y="350207"/>
                    <a:pt x="1731404" y="361358"/>
                  </a:cubicBezTo>
                  <a:cubicBezTo>
                    <a:pt x="1720253" y="372510"/>
                    <a:pt x="1705128" y="378775"/>
                    <a:pt x="1689358" y="378775"/>
                  </a:cubicBezTo>
                  <a:lnTo>
                    <a:pt x="59463" y="378775"/>
                  </a:lnTo>
                  <a:cubicBezTo>
                    <a:pt x="43692" y="378775"/>
                    <a:pt x="28568" y="372510"/>
                    <a:pt x="17416" y="361358"/>
                  </a:cubicBezTo>
                  <a:cubicBezTo>
                    <a:pt x="6265" y="350207"/>
                    <a:pt x="0" y="335082"/>
                    <a:pt x="0" y="319312"/>
                  </a:cubicBezTo>
                  <a:lnTo>
                    <a:pt x="0" y="59463"/>
                  </a:lnTo>
                  <a:cubicBezTo>
                    <a:pt x="0" y="43692"/>
                    <a:pt x="6265" y="28568"/>
                    <a:pt x="17416" y="17416"/>
                  </a:cubicBezTo>
                  <a:cubicBezTo>
                    <a:pt x="28568" y="6265"/>
                    <a:pt x="43692" y="0"/>
                    <a:pt x="59463" y="0"/>
                  </a:cubicBezTo>
                  <a:close/>
                </a:path>
              </a:pathLst>
            </a:custGeom>
            <a:gradFill rotWithShape="1">
              <a:gsLst>
                <a:gs pos="0">
                  <a:srgbClr val="FF5757">
                    <a:alpha val="100000"/>
                  </a:srgbClr>
                </a:gs>
                <a:gs pos="100000">
                  <a:srgbClr val="8C52FF">
                    <a:alpha val="100000"/>
                  </a:srgbClr>
                </a:gs>
              </a:gsLst>
              <a:lin ang="0"/>
            </a:gradFill>
            <a:ln cap="rnd">
              <a:noFill/>
              <a:prstDash val="solid"/>
              <a:round/>
            </a:ln>
          </p:spPr>
        </p:sp>
        <p:sp>
          <p:nvSpPr>
            <p:cNvPr id="5" name="TextBox 5"/>
            <p:cNvSpPr txBox="1"/>
            <p:nvPr/>
          </p:nvSpPr>
          <p:spPr>
            <a:xfrm>
              <a:off x="0" y="-19050"/>
              <a:ext cx="1748821" cy="397825"/>
            </a:xfrm>
            <a:prstGeom prst="rect">
              <a:avLst/>
            </a:prstGeom>
          </p:spPr>
          <p:txBody>
            <a:bodyPr lIns="50800" tIns="50800" rIns="50800" bIns="50800" rtlCol="0" anchor="ctr"/>
            <a:lstStyle/>
            <a:p>
              <a:pPr algn="ctr">
                <a:lnSpc>
                  <a:spcPts val="2999"/>
                </a:lnSpc>
              </a:pPr>
              <a:endParaRPr/>
            </a:p>
          </p:txBody>
        </p:sp>
      </p:grpSp>
      <p:grpSp>
        <p:nvGrpSpPr>
          <p:cNvPr id="6" name="Group 6"/>
          <p:cNvGrpSpPr/>
          <p:nvPr/>
        </p:nvGrpSpPr>
        <p:grpSpPr>
          <a:xfrm>
            <a:off x="9726239" y="5541564"/>
            <a:ext cx="7977217" cy="4207387"/>
            <a:chOff x="0" y="0"/>
            <a:chExt cx="1235880" cy="651834"/>
          </a:xfrm>
        </p:grpSpPr>
        <p:sp>
          <p:nvSpPr>
            <p:cNvPr id="7" name="Freeform 7"/>
            <p:cNvSpPr/>
            <p:nvPr/>
          </p:nvSpPr>
          <p:spPr>
            <a:xfrm>
              <a:off x="0" y="0"/>
              <a:ext cx="1235880" cy="651834"/>
            </a:xfrm>
            <a:custGeom>
              <a:avLst/>
              <a:gdLst/>
              <a:ahLst/>
              <a:cxnLst/>
              <a:rect l="l" t="t" r="r" b="b"/>
              <a:pathLst>
                <a:path w="1235880" h="651834">
                  <a:moveTo>
                    <a:pt x="22322" y="0"/>
                  </a:moveTo>
                  <a:lnTo>
                    <a:pt x="1213558" y="0"/>
                  </a:lnTo>
                  <a:cubicBezTo>
                    <a:pt x="1219478" y="0"/>
                    <a:pt x="1225156" y="2352"/>
                    <a:pt x="1229342" y="6538"/>
                  </a:cubicBezTo>
                  <a:cubicBezTo>
                    <a:pt x="1233528" y="10724"/>
                    <a:pt x="1235880" y="16402"/>
                    <a:pt x="1235880" y="22322"/>
                  </a:cubicBezTo>
                  <a:lnTo>
                    <a:pt x="1235880" y="629513"/>
                  </a:lnTo>
                  <a:cubicBezTo>
                    <a:pt x="1235880" y="641841"/>
                    <a:pt x="1225886" y="651834"/>
                    <a:pt x="1213558" y="651834"/>
                  </a:cubicBezTo>
                  <a:lnTo>
                    <a:pt x="22322" y="651834"/>
                  </a:lnTo>
                  <a:cubicBezTo>
                    <a:pt x="16402" y="651834"/>
                    <a:pt x="10724" y="649483"/>
                    <a:pt x="6538" y="645297"/>
                  </a:cubicBezTo>
                  <a:cubicBezTo>
                    <a:pt x="2352" y="641110"/>
                    <a:pt x="0" y="635433"/>
                    <a:pt x="0" y="629513"/>
                  </a:cubicBezTo>
                  <a:lnTo>
                    <a:pt x="0" y="22322"/>
                  </a:lnTo>
                  <a:cubicBezTo>
                    <a:pt x="0" y="16402"/>
                    <a:pt x="2352" y="10724"/>
                    <a:pt x="6538" y="6538"/>
                  </a:cubicBezTo>
                  <a:cubicBezTo>
                    <a:pt x="10724" y="2352"/>
                    <a:pt x="16402" y="0"/>
                    <a:pt x="22322" y="0"/>
                  </a:cubicBezTo>
                  <a:close/>
                </a:path>
              </a:pathLst>
            </a:custGeom>
            <a:blipFill>
              <a:blip r:embed="rId3"/>
              <a:stretch>
                <a:fillRect t="-12805" b="-12805"/>
              </a:stretch>
            </a:blipFill>
          </p:spPr>
        </p:sp>
      </p:grpSp>
      <p:grpSp>
        <p:nvGrpSpPr>
          <p:cNvPr id="8" name="Group 8"/>
          <p:cNvGrpSpPr/>
          <p:nvPr/>
        </p:nvGrpSpPr>
        <p:grpSpPr>
          <a:xfrm>
            <a:off x="12063893" y="1607407"/>
            <a:ext cx="5639562" cy="3278150"/>
            <a:chOff x="0" y="0"/>
            <a:chExt cx="779374" cy="453033"/>
          </a:xfrm>
        </p:grpSpPr>
        <p:sp>
          <p:nvSpPr>
            <p:cNvPr id="9" name="Freeform 9"/>
            <p:cNvSpPr/>
            <p:nvPr/>
          </p:nvSpPr>
          <p:spPr>
            <a:xfrm>
              <a:off x="0" y="0"/>
              <a:ext cx="779374" cy="453033"/>
            </a:xfrm>
            <a:custGeom>
              <a:avLst/>
              <a:gdLst/>
              <a:ahLst/>
              <a:cxnLst/>
              <a:rect l="l" t="t" r="r" b="b"/>
              <a:pathLst>
                <a:path w="779374" h="453033">
                  <a:moveTo>
                    <a:pt x="31574" y="0"/>
                  </a:moveTo>
                  <a:lnTo>
                    <a:pt x="747800" y="0"/>
                  </a:lnTo>
                  <a:cubicBezTo>
                    <a:pt x="756174" y="0"/>
                    <a:pt x="764205" y="3327"/>
                    <a:pt x="770126" y="9248"/>
                  </a:cubicBezTo>
                  <a:cubicBezTo>
                    <a:pt x="776048" y="15169"/>
                    <a:pt x="779374" y="23200"/>
                    <a:pt x="779374" y="31574"/>
                  </a:cubicBezTo>
                  <a:lnTo>
                    <a:pt x="779374" y="421458"/>
                  </a:lnTo>
                  <a:cubicBezTo>
                    <a:pt x="779374" y="429832"/>
                    <a:pt x="776048" y="437863"/>
                    <a:pt x="770126" y="443785"/>
                  </a:cubicBezTo>
                  <a:cubicBezTo>
                    <a:pt x="764205" y="449706"/>
                    <a:pt x="756174" y="453033"/>
                    <a:pt x="747800" y="453033"/>
                  </a:cubicBezTo>
                  <a:lnTo>
                    <a:pt x="31574" y="453033"/>
                  </a:lnTo>
                  <a:cubicBezTo>
                    <a:pt x="23200" y="453033"/>
                    <a:pt x="15169" y="449706"/>
                    <a:pt x="9248" y="443785"/>
                  </a:cubicBezTo>
                  <a:cubicBezTo>
                    <a:pt x="3327" y="437863"/>
                    <a:pt x="0" y="429832"/>
                    <a:pt x="0" y="421458"/>
                  </a:cubicBezTo>
                  <a:lnTo>
                    <a:pt x="0" y="31574"/>
                  </a:lnTo>
                  <a:cubicBezTo>
                    <a:pt x="0" y="23200"/>
                    <a:pt x="3327" y="15169"/>
                    <a:pt x="9248" y="9248"/>
                  </a:cubicBezTo>
                  <a:cubicBezTo>
                    <a:pt x="15169" y="3327"/>
                    <a:pt x="23200" y="0"/>
                    <a:pt x="31574" y="0"/>
                  </a:cubicBezTo>
                  <a:close/>
                </a:path>
              </a:pathLst>
            </a:custGeom>
            <a:blipFill>
              <a:blip r:embed="rId4"/>
              <a:stretch>
                <a:fillRect t="-7416" b="-7416"/>
              </a:stretch>
            </a:blipFill>
          </p:spPr>
        </p:sp>
      </p:grpSp>
      <p:sp>
        <p:nvSpPr>
          <p:cNvPr id="10" name="Freeform 10"/>
          <p:cNvSpPr/>
          <p:nvPr/>
        </p:nvSpPr>
        <p:spPr>
          <a:xfrm>
            <a:off x="-315883" y="0"/>
            <a:ext cx="2618300" cy="2061452"/>
          </a:xfrm>
          <a:custGeom>
            <a:avLst/>
            <a:gdLst/>
            <a:ahLst/>
            <a:cxnLst/>
            <a:rect l="l" t="t" r="r" b="b"/>
            <a:pathLst>
              <a:path w="2618300" h="2061452">
                <a:moveTo>
                  <a:pt x="0" y="0"/>
                </a:moveTo>
                <a:lnTo>
                  <a:pt x="2618301" y="0"/>
                </a:lnTo>
                <a:lnTo>
                  <a:pt x="2618301" y="2061452"/>
                </a:lnTo>
                <a:lnTo>
                  <a:pt x="0" y="20614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1" name="Picture 11"/>
          <p:cNvPicPr>
            <a:picLocks noChangeAspect="1"/>
          </p:cNvPicPr>
          <p:nvPr/>
        </p:nvPicPr>
        <p:blipFill>
          <a:blip r:embed="rId7"/>
          <a:srcRect/>
          <a:stretch>
            <a:fillRect/>
          </a:stretch>
        </p:blipFill>
        <p:spPr>
          <a:xfrm>
            <a:off x="263125" y="3915005"/>
            <a:ext cx="8054578" cy="6121479"/>
          </a:xfrm>
          <a:prstGeom prst="rect">
            <a:avLst/>
          </a:prstGeom>
        </p:spPr>
      </p:pic>
      <p:sp>
        <p:nvSpPr>
          <p:cNvPr id="12" name="TextBox 12"/>
          <p:cNvSpPr txBox="1"/>
          <p:nvPr/>
        </p:nvSpPr>
        <p:spPr>
          <a:xfrm>
            <a:off x="2914165" y="283432"/>
            <a:ext cx="12689359" cy="981075"/>
          </a:xfrm>
          <a:prstGeom prst="rect">
            <a:avLst/>
          </a:prstGeom>
        </p:spPr>
        <p:txBody>
          <a:bodyPr lIns="0" tIns="0" rIns="0" bIns="0" rtlCol="0" anchor="t">
            <a:spAutoFit/>
          </a:bodyPr>
          <a:lstStyle/>
          <a:p>
            <a:pPr algn="l">
              <a:lnSpc>
                <a:spcPts val="7319"/>
              </a:lnSpc>
            </a:pPr>
            <a:r>
              <a:rPr lang="en-US" sz="6099" b="1">
                <a:solidFill>
                  <a:srgbClr val="FFFFFF"/>
                </a:solidFill>
                <a:latin typeface="Poppins Semi-Bold"/>
                <a:ea typeface="Poppins Semi-Bold"/>
                <a:cs typeface="Poppins Semi-Bold"/>
                <a:sym typeface="Poppins Semi-Bold"/>
              </a:rPr>
              <a:t>Power BI Visualization</a:t>
            </a:r>
          </a:p>
        </p:txBody>
      </p:sp>
      <p:sp>
        <p:nvSpPr>
          <p:cNvPr id="13" name="TextBox 13"/>
          <p:cNvSpPr txBox="1"/>
          <p:nvPr/>
        </p:nvSpPr>
        <p:spPr>
          <a:xfrm>
            <a:off x="878622" y="2359387"/>
            <a:ext cx="10406833"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Dasboard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24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9259" b="-9259"/>
            </a:stretch>
          </a:blipFill>
        </p:spPr>
      </p:sp>
      <p:grpSp>
        <p:nvGrpSpPr>
          <p:cNvPr id="3" name="Group 3"/>
          <p:cNvGrpSpPr/>
          <p:nvPr/>
        </p:nvGrpSpPr>
        <p:grpSpPr>
          <a:xfrm>
            <a:off x="10424941" y="683493"/>
            <a:ext cx="3126189" cy="689609"/>
            <a:chOff x="0" y="0"/>
            <a:chExt cx="823358" cy="181625"/>
          </a:xfrm>
        </p:grpSpPr>
        <p:sp>
          <p:nvSpPr>
            <p:cNvPr id="4" name="Freeform 4"/>
            <p:cNvSpPr/>
            <p:nvPr/>
          </p:nvSpPr>
          <p:spPr>
            <a:xfrm>
              <a:off x="0" y="0"/>
              <a:ext cx="823358" cy="181625"/>
            </a:xfrm>
            <a:custGeom>
              <a:avLst/>
              <a:gdLst/>
              <a:ahLst/>
              <a:cxnLst/>
              <a:rect l="l" t="t" r="r" b="b"/>
              <a:pathLst>
                <a:path w="823358" h="181625">
                  <a:moveTo>
                    <a:pt x="90813" y="0"/>
                  </a:moveTo>
                  <a:lnTo>
                    <a:pt x="732546" y="0"/>
                  </a:lnTo>
                  <a:cubicBezTo>
                    <a:pt x="782700" y="0"/>
                    <a:pt x="823358" y="40658"/>
                    <a:pt x="823358" y="90813"/>
                  </a:cubicBezTo>
                  <a:lnTo>
                    <a:pt x="823358" y="90813"/>
                  </a:lnTo>
                  <a:cubicBezTo>
                    <a:pt x="823358" y="114898"/>
                    <a:pt x="813791" y="137996"/>
                    <a:pt x="796760" y="155027"/>
                  </a:cubicBezTo>
                  <a:cubicBezTo>
                    <a:pt x="779729" y="172058"/>
                    <a:pt x="756631" y="181625"/>
                    <a:pt x="732546" y="181625"/>
                  </a:cubicBezTo>
                  <a:lnTo>
                    <a:pt x="90813" y="181625"/>
                  </a:lnTo>
                  <a:cubicBezTo>
                    <a:pt x="40658" y="181625"/>
                    <a:pt x="0" y="140967"/>
                    <a:pt x="0" y="90813"/>
                  </a:cubicBezTo>
                  <a:lnTo>
                    <a:pt x="0" y="90813"/>
                  </a:lnTo>
                  <a:cubicBezTo>
                    <a:pt x="0" y="40658"/>
                    <a:pt x="40658" y="0"/>
                    <a:pt x="90813" y="0"/>
                  </a:cubicBezTo>
                  <a:close/>
                </a:path>
              </a:pathLst>
            </a:custGeom>
            <a:gradFill rotWithShape="1">
              <a:gsLst>
                <a:gs pos="0">
                  <a:srgbClr val="FF5757">
                    <a:alpha val="100000"/>
                  </a:srgbClr>
                </a:gs>
                <a:gs pos="100000">
                  <a:srgbClr val="8C52FF">
                    <a:alpha val="100000"/>
                  </a:srgbClr>
                </a:gs>
              </a:gsLst>
              <a:lin ang="2700000"/>
            </a:gradFill>
          </p:spPr>
        </p:sp>
        <p:sp>
          <p:nvSpPr>
            <p:cNvPr id="5" name="TextBox 5"/>
            <p:cNvSpPr txBox="1"/>
            <p:nvPr/>
          </p:nvSpPr>
          <p:spPr>
            <a:xfrm>
              <a:off x="0" y="-19050"/>
              <a:ext cx="823358" cy="200675"/>
            </a:xfrm>
            <a:prstGeom prst="rect">
              <a:avLst/>
            </a:prstGeom>
          </p:spPr>
          <p:txBody>
            <a:bodyPr lIns="50800" tIns="50800" rIns="50800" bIns="50800" rtlCol="0" anchor="ctr"/>
            <a:lstStyle/>
            <a:p>
              <a:pPr algn="ctr">
                <a:lnSpc>
                  <a:spcPts val="2999"/>
                </a:lnSpc>
              </a:pPr>
              <a:r>
                <a:rPr lang="en-US" sz="2499" b="1">
                  <a:solidFill>
                    <a:srgbClr val="FFFFFF"/>
                  </a:solidFill>
                  <a:latin typeface="Poppins Semi-Bold"/>
                  <a:ea typeface="Poppins Semi-Bold"/>
                  <a:cs typeface="Poppins Semi-Bold"/>
                  <a:sym typeface="Poppins Semi-Bold"/>
                </a:rPr>
                <a:t>Videos</a:t>
              </a:r>
            </a:p>
          </p:txBody>
        </p:sp>
      </p:grpSp>
      <p:grpSp>
        <p:nvGrpSpPr>
          <p:cNvPr id="6" name="Group 6"/>
          <p:cNvGrpSpPr/>
          <p:nvPr/>
        </p:nvGrpSpPr>
        <p:grpSpPr>
          <a:xfrm>
            <a:off x="14827480" y="690011"/>
            <a:ext cx="2685712" cy="683493"/>
            <a:chOff x="0" y="0"/>
            <a:chExt cx="707348" cy="180015"/>
          </a:xfrm>
        </p:grpSpPr>
        <p:sp>
          <p:nvSpPr>
            <p:cNvPr id="7" name="Freeform 7"/>
            <p:cNvSpPr/>
            <p:nvPr/>
          </p:nvSpPr>
          <p:spPr>
            <a:xfrm>
              <a:off x="0" y="0"/>
              <a:ext cx="707348" cy="180015"/>
            </a:xfrm>
            <a:custGeom>
              <a:avLst/>
              <a:gdLst/>
              <a:ahLst/>
              <a:cxnLst/>
              <a:rect l="l" t="t" r="r" b="b"/>
              <a:pathLst>
                <a:path w="707348" h="180015">
                  <a:moveTo>
                    <a:pt x="90007" y="0"/>
                  </a:moveTo>
                  <a:lnTo>
                    <a:pt x="617341" y="0"/>
                  </a:lnTo>
                  <a:cubicBezTo>
                    <a:pt x="641212" y="0"/>
                    <a:pt x="664106" y="9483"/>
                    <a:pt x="680986" y="26363"/>
                  </a:cubicBezTo>
                  <a:cubicBezTo>
                    <a:pt x="697865" y="43242"/>
                    <a:pt x="707348" y="66136"/>
                    <a:pt x="707348" y="90007"/>
                  </a:cubicBezTo>
                  <a:lnTo>
                    <a:pt x="707348" y="90007"/>
                  </a:lnTo>
                  <a:cubicBezTo>
                    <a:pt x="707348" y="113879"/>
                    <a:pt x="697865" y="136773"/>
                    <a:pt x="680986" y="153652"/>
                  </a:cubicBezTo>
                  <a:cubicBezTo>
                    <a:pt x="664106" y="170532"/>
                    <a:pt x="641212" y="180015"/>
                    <a:pt x="617341" y="180015"/>
                  </a:cubicBezTo>
                  <a:lnTo>
                    <a:pt x="90007" y="180015"/>
                  </a:lnTo>
                  <a:cubicBezTo>
                    <a:pt x="66136" y="180015"/>
                    <a:pt x="43242" y="170532"/>
                    <a:pt x="26363" y="153652"/>
                  </a:cubicBezTo>
                  <a:cubicBezTo>
                    <a:pt x="9483" y="136773"/>
                    <a:pt x="0" y="113879"/>
                    <a:pt x="0" y="90007"/>
                  </a:cubicBezTo>
                  <a:lnTo>
                    <a:pt x="0" y="90007"/>
                  </a:lnTo>
                  <a:cubicBezTo>
                    <a:pt x="0" y="66136"/>
                    <a:pt x="9483" y="43242"/>
                    <a:pt x="26363" y="26363"/>
                  </a:cubicBezTo>
                  <a:cubicBezTo>
                    <a:pt x="43242" y="9483"/>
                    <a:pt x="66136" y="0"/>
                    <a:pt x="90007" y="0"/>
                  </a:cubicBezTo>
                  <a:close/>
                </a:path>
              </a:pathLst>
            </a:custGeom>
            <a:gradFill rotWithShape="1">
              <a:gsLst>
                <a:gs pos="0">
                  <a:srgbClr val="FF5757">
                    <a:alpha val="100000"/>
                  </a:srgbClr>
                </a:gs>
                <a:gs pos="100000">
                  <a:srgbClr val="8C52FF">
                    <a:alpha val="100000"/>
                  </a:srgbClr>
                </a:gs>
              </a:gsLst>
              <a:lin ang="2700000"/>
            </a:gradFill>
          </p:spPr>
        </p:sp>
        <p:sp>
          <p:nvSpPr>
            <p:cNvPr id="8" name="TextBox 8"/>
            <p:cNvSpPr txBox="1"/>
            <p:nvPr/>
          </p:nvSpPr>
          <p:spPr>
            <a:xfrm>
              <a:off x="0" y="-19050"/>
              <a:ext cx="707348" cy="199065"/>
            </a:xfrm>
            <a:prstGeom prst="rect">
              <a:avLst/>
            </a:prstGeom>
          </p:spPr>
          <p:txBody>
            <a:bodyPr lIns="50800" tIns="50800" rIns="50800" bIns="50800" rtlCol="0" anchor="ctr"/>
            <a:lstStyle/>
            <a:p>
              <a:pPr algn="ctr">
                <a:lnSpc>
                  <a:spcPts val="2999"/>
                </a:lnSpc>
              </a:pPr>
              <a:endParaRPr/>
            </a:p>
          </p:txBody>
        </p:sp>
      </p:grpSp>
      <p:sp>
        <p:nvSpPr>
          <p:cNvPr id="9" name="Freeform 9"/>
          <p:cNvSpPr/>
          <p:nvPr/>
        </p:nvSpPr>
        <p:spPr>
          <a:xfrm>
            <a:off x="-129242" y="122585"/>
            <a:ext cx="3874211" cy="3050261"/>
          </a:xfrm>
          <a:custGeom>
            <a:avLst/>
            <a:gdLst/>
            <a:ahLst/>
            <a:cxnLst/>
            <a:rect l="l" t="t" r="r" b="b"/>
            <a:pathLst>
              <a:path w="3874211" h="3050261">
                <a:moveTo>
                  <a:pt x="0" y="0"/>
                </a:moveTo>
                <a:lnTo>
                  <a:pt x="3874211" y="0"/>
                </a:lnTo>
                <a:lnTo>
                  <a:pt x="3874211" y="3050261"/>
                </a:lnTo>
                <a:lnTo>
                  <a:pt x="0" y="30502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263125" y="5819666"/>
            <a:ext cx="5479758" cy="4114800"/>
          </a:xfrm>
          <a:custGeom>
            <a:avLst/>
            <a:gdLst/>
            <a:ahLst/>
            <a:cxnLst/>
            <a:rect l="l" t="t" r="r" b="b"/>
            <a:pathLst>
              <a:path w="5479758" h="4114800">
                <a:moveTo>
                  <a:pt x="0" y="0"/>
                </a:moveTo>
                <a:lnTo>
                  <a:pt x="5479758" y="0"/>
                </a:lnTo>
                <a:lnTo>
                  <a:pt x="547975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1" name="Group 11"/>
          <p:cNvGrpSpPr/>
          <p:nvPr/>
        </p:nvGrpSpPr>
        <p:grpSpPr>
          <a:xfrm>
            <a:off x="6857884" y="683895"/>
            <a:ext cx="2286116" cy="689609"/>
            <a:chOff x="0" y="0"/>
            <a:chExt cx="602105" cy="181625"/>
          </a:xfrm>
        </p:grpSpPr>
        <p:sp>
          <p:nvSpPr>
            <p:cNvPr id="12" name="Freeform 12"/>
            <p:cNvSpPr/>
            <p:nvPr/>
          </p:nvSpPr>
          <p:spPr>
            <a:xfrm>
              <a:off x="0" y="0"/>
              <a:ext cx="602105" cy="181625"/>
            </a:xfrm>
            <a:custGeom>
              <a:avLst/>
              <a:gdLst/>
              <a:ahLst/>
              <a:cxnLst/>
              <a:rect l="l" t="t" r="r" b="b"/>
              <a:pathLst>
                <a:path w="602105" h="181625">
                  <a:moveTo>
                    <a:pt x="90813" y="0"/>
                  </a:moveTo>
                  <a:lnTo>
                    <a:pt x="511292" y="0"/>
                  </a:lnTo>
                  <a:cubicBezTo>
                    <a:pt x="535377" y="0"/>
                    <a:pt x="558476" y="9568"/>
                    <a:pt x="575506" y="26598"/>
                  </a:cubicBezTo>
                  <a:cubicBezTo>
                    <a:pt x="592537" y="43629"/>
                    <a:pt x="602105" y="66728"/>
                    <a:pt x="602105" y="90813"/>
                  </a:cubicBezTo>
                  <a:lnTo>
                    <a:pt x="602105" y="90813"/>
                  </a:lnTo>
                  <a:cubicBezTo>
                    <a:pt x="602105" y="140967"/>
                    <a:pt x="561446" y="181625"/>
                    <a:pt x="511292" y="181625"/>
                  </a:cubicBezTo>
                  <a:lnTo>
                    <a:pt x="90813" y="181625"/>
                  </a:lnTo>
                  <a:cubicBezTo>
                    <a:pt x="40658" y="181625"/>
                    <a:pt x="0" y="140967"/>
                    <a:pt x="0" y="90813"/>
                  </a:cubicBezTo>
                  <a:lnTo>
                    <a:pt x="0" y="90813"/>
                  </a:lnTo>
                  <a:cubicBezTo>
                    <a:pt x="0" y="40658"/>
                    <a:pt x="40658" y="0"/>
                    <a:pt x="90813" y="0"/>
                  </a:cubicBezTo>
                  <a:close/>
                </a:path>
              </a:pathLst>
            </a:custGeom>
            <a:gradFill rotWithShape="1">
              <a:gsLst>
                <a:gs pos="0">
                  <a:srgbClr val="FF5757">
                    <a:alpha val="100000"/>
                  </a:srgbClr>
                </a:gs>
                <a:gs pos="100000">
                  <a:srgbClr val="8C52FF">
                    <a:alpha val="100000"/>
                  </a:srgbClr>
                </a:gs>
              </a:gsLst>
              <a:lin ang="2700000"/>
            </a:gradFill>
          </p:spPr>
        </p:sp>
        <p:sp>
          <p:nvSpPr>
            <p:cNvPr id="13" name="TextBox 13"/>
            <p:cNvSpPr txBox="1"/>
            <p:nvPr/>
          </p:nvSpPr>
          <p:spPr>
            <a:xfrm>
              <a:off x="0" y="-19050"/>
              <a:ext cx="602105" cy="200675"/>
            </a:xfrm>
            <a:prstGeom prst="rect">
              <a:avLst/>
            </a:prstGeom>
          </p:spPr>
          <p:txBody>
            <a:bodyPr lIns="50800" tIns="50800" rIns="50800" bIns="50800" rtlCol="0" anchor="ctr"/>
            <a:lstStyle/>
            <a:p>
              <a:pPr algn="ctr">
                <a:lnSpc>
                  <a:spcPts val="2999"/>
                </a:lnSpc>
              </a:pPr>
              <a:r>
                <a:rPr lang="en-US" sz="2499" b="1">
                  <a:solidFill>
                    <a:srgbClr val="FFFFFF"/>
                  </a:solidFill>
                  <a:latin typeface="Poppins Semi-Bold"/>
                  <a:ea typeface="Poppins Semi-Bold"/>
                  <a:cs typeface="Poppins Semi-Bold"/>
                  <a:sym typeface="Poppins Semi-Bold"/>
                </a:rPr>
                <a:t>Category</a:t>
              </a:r>
            </a:p>
          </p:txBody>
        </p:sp>
      </p:grpSp>
      <p:graphicFrame>
        <p:nvGraphicFramePr>
          <p:cNvPr id="14" name="Table 14"/>
          <p:cNvGraphicFramePr>
            <a:graphicFrameLocks noGrp="1"/>
          </p:cNvGraphicFramePr>
          <p:nvPr/>
        </p:nvGraphicFramePr>
        <p:xfrm>
          <a:off x="6257169" y="1647716"/>
          <a:ext cx="11901589" cy="8343900"/>
        </p:xfrm>
        <a:graphic>
          <a:graphicData uri="http://schemas.openxmlformats.org/drawingml/2006/table">
            <a:tbl>
              <a:tblPr/>
              <a:tblGrid>
                <a:gridCol w="3525086">
                  <a:extLst>
                    <a:ext uri="{9D8B030D-6E8A-4147-A177-3AD203B41FA5}">
                      <a16:colId xmlns:a16="http://schemas.microsoft.com/office/drawing/2014/main" val="20000"/>
                    </a:ext>
                  </a:extLst>
                </a:gridCol>
                <a:gridCol w="4417298">
                  <a:extLst>
                    <a:ext uri="{9D8B030D-6E8A-4147-A177-3AD203B41FA5}">
                      <a16:colId xmlns:a16="http://schemas.microsoft.com/office/drawing/2014/main" val="20001"/>
                    </a:ext>
                  </a:extLst>
                </a:gridCol>
                <a:gridCol w="3959205">
                  <a:extLst>
                    <a:ext uri="{9D8B030D-6E8A-4147-A177-3AD203B41FA5}">
                      <a16:colId xmlns:a16="http://schemas.microsoft.com/office/drawing/2014/main" val="20002"/>
                    </a:ext>
                  </a:extLst>
                </a:gridCol>
              </a:tblGrid>
              <a:tr h="1042988">
                <a:tc>
                  <a:txBody>
                    <a:bodyPr/>
                    <a:lstStyle/>
                    <a:p>
                      <a:pPr algn="ctr">
                        <a:lnSpc>
                          <a:spcPts val="3499"/>
                        </a:lnSpc>
                        <a:defRPr/>
                      </a:pPr>
                      <a:r>
                        <a:rPr lang="en-US" sz="2499">
                          <a:solidFill>
                            <a:srgbClr val="FFFFFF"/>
                          </a:solidFill>
                          <a:latin typeface="Poppins"/>
                          <a:ea typeface="Poppins"/>
                          <a:cs typeface="Poppins"/>
                          <a:sym typeface="Poppins"/>
                        </a:rPr>
                        <a:t>Content Length</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D0005F"/>
                    </a:solidFill>
                  </a:tcPr>
                </a:tc>
                <a:tc>
                  <a:txBody>
                    <a:bodyPr/>
                    <a:lstStyle/>
                    <a:p>
                      <a:pPr algn="ctr">
                        <a:lnSpc>
                          <a:spcPts val="3499"/>
                        </a:lnSpc>
                        <a:defRPr/>
                      </a:pPr>
                      <a:r>
                        <a:rPr lang="en-US" sz="2499">
                          <a:solidFill>
                            <a:srgbClr val="FFFFFF"/>
                          </a:solidFill>
                          <a:latin typeface="Poppins"/>
                          <a:ea typeface="Poppins"/>
                          <a:cs typeface="Poppins"/>
                          <a:sym typeface="Poppins"/>
                        </a:rPr>
                        <a:t>5-15 Minutes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a:solidFill>
                            <a:srgbClr val="FFFFFF"/>
                          </a:solidFill>
                          <a:latin typeface="Poppins"/>
                          <a:ea typeface="Poppins"/>
                          <a:cs typeface="Poppins"/>
                          <a:sym typeface="Poppins"/>
                        </a:rPr>
                        <a:t>Under 60 Seconds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0"/>
                  </a:ext>
                </a:extLst>
              </a:tr>
              <a:tr h="1483147">
                <a:tc>
                  <a:txBody>
                    <a:bodyPr/>
                    <a:lstStyle/>
                    <a:p>
                      <a:pPr algn="ctr">
                        <a:lnSpc>
                          <a:spcPts val="3499"/>
                        </a:lnSpc>
                        <a:defRPr/>
                      </a:pPr>
                      <a:r>
                        <a:rPr lang="en-US" sz="2499">
                          <a:solidFill>
                            <a:srgbClr val="FFFFFF"/>
                          </a:solidFill>
                          <a:latin typeface="Poppins"/>
                          <a:ea typeface="Poppins"/>
                          <a:cs typeface="Poppins"/>
                          <a:sym typeface="Poppins"/>
                        </a:rPr>
                        <a:t>Watch Time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D0005F"/>
                    </a:solidFill>
                  </a:tcPr>
                </a:tc>
                <a:tc>
                  <a:txBody>
                    <a:bodyPr/>
                    <a:lstStyle/>
                    <a:p>
                      <a:pPr algn="ctr">
                        <a:lnSpc>
                          <a:spcPts val="3499"/>
                        </a:lnSpc>
                        <a:defRPr/>
                      </a:pPr>
                      <a:r>
                        <a:rPr lang="en-US" sz="2499">
                          <a:solidFill>
                            <a:srgbClr val="FFFFFF"/>
                          </a:solidFill>
                          <a:latin typeface="Poppins"/>
                          <a:ea typeface="Poppins"/>
                          <a:cs typeface="Poppins"/>
                          <a:sym typeface="Poppins"/>
                        </a:rPr>
                        <a:t>Longer videos but often low retention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a:solidFill>
                            <a:srgbClr val="FFFFFF"/>
                          </a:solidFill>
                          <a:latin typeface="Poppins"/>
                          <a:ea typeface="Poppins"/>
                          <a:cs typeface="Poppins"/>
                          <a:sym typeface="Poppins"/>
                        </a:rPr>
                        <a:t>Short total duration, high completion rate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1"/>
                  </a:ext>
                </a:extLst>
              </a:tr>
              <a:tr h="1923307">
                <a:tc>
                  <a:txBody>
                    <a:bodyPr/>
                    <a:lstStyle/>
                    <a:p>
                      <a:pPr algn="ctr">
                        <a:lnSpc>
                          <a:spcPts val="3639"/>
                        </a:lnSpc>
                        <a:defRPr/>
                      </a:pPr>
                      <a:r>
                        <a:rPr lang="en-US" sz="2599">
                          <a:solidFill>
                            <a:srgbClr val="FFFFFF"/>
                          </a:solidFill>
                          <a:latin typeface="Poppins"/>
                          <a:ea typeface="Poppins"/>
                          <a:cs typeface="Poppins"/>
                          <a:sym typeface="Poppins"/>
                        </a:rPr>
                        <a:t>Reach &amp; Algorithm Boost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D0005F"/>
                    </a:solidFill>
                  </a:tcPr>
                </a:tc>
                <a:tc>
                  <a:txBody>
                    <a:bodyPr/>
                    <a:lstStyle/>
                    <a:p>
                      <a:pPr algn="ctr">
                        <a:lnSpc>
                          <a:spcPts val="3499"/>
                        </a:lnSpc>
                        <a:defRPr/>
                      </a:pPr>
                      <a:r>
                        <a:rPr lang="en-US" sz="2499">
                          <a:solidFill>
                            <a:srgbClr val="FFFFFF"/>
                          </a:solidFill>
                          <a:latin typeface="Poppins"/>
                          <a:ea typeface="Poppins"/>
                          <a:cs typeface="Poppins"/>
                          <a:sym typeface="Poppins"/>
                        </a:rPr>
                        <a:t>Moderate → Needs search or subscription </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a:solidFill>
                            <a:srgbClr val="FFFFFF"/>
                          </a:solidFill>
                          <a:latin typeface="Poppins"/>
                          <a:ea typeface="Poppins"/>
                          <a:cs typeface="Poppins"/>
                          <a:sym typeface="Poppins"/>
                        </a:rPr>
                        <a:t>High → Mobile optimized, visible shorts shelf</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2"/>
                  </a:ext>
                </a:extLst>
              </a:tr>
              <a:tr h="1530991">
                <a:tc>
                  <a:txBody>
                    <a:bodyPr/>
                    <a:lstStyle/>
                    <a:p>
                      <a:pPr algn="ctr">
                        <a:lnSpc>
                          <a:spcPts val="3639"/>
                        </a:lnSpc>
                        <a:defRPr/>
                      </a:pPr>
                      <a:r>
                        <a:rPr lang="en-US" sz="2599">
                          <a:solidFill>
                            <a:srgbClr val="FFFFFF"/>
                          </a:solidFill>
                          <a:latin typeface="Poppins"/>
                          <a:ea typeface="Poppins"/>
                          <a:cs typeface="Poppins"/>
                          <a:sym typeface="Poppins"/>
                        </a:rPr>
                        <a:t>Outlier Detection (IF &amp; IQR)</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D0005F"/>
                    </a:solidFill>
                  </a:tcPr>
                </a:tc>
                <a:tc>
                  <a:txBody>
                    <a:bodyPr/>
                    <a:lstStyle/>
                    <a:p>
                      <a:pPr algn="ctr">
                        <a:lnSpc>
                          <a:spcPts val="3499"/>
                        </a:lnSpc>
                        <a:defRPr/>
                      </a:pPr>
                      <a:r>
                        <a:rPr lang="en-US" sz="2499">
                          <a:solidFill>
                            <a:srgbClr val="FFFFFF"/>
                          </a:solidFill>
                          <a:latin typeface="Poppins"/>
                          <a:ea typeface="Poppins"/>
                          <a:cs typeface="Poppins"/>
                          <a:sym typeface="Poppins"/>
                        </a:rPr>
                        <a:t>More consistent, fewer anomalies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a:solidFill>
                            <a:srgbClr val="FFFFFF"/>
                          </a:solidFill>
                          <a:latin typeface="Poppins"/>
                          <a:ea typeface="Poppins"/>
                          <a:cs typeface="Poppins"/>
                          <a:sym typeface="Poppins"/>
                        </a:rPr>
                        <a:t>More performance extremes found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3"/>
                  </a:ext>
                </a:extLst>
              </a:tr>
              <a:tr h="2363467">
                <a:tc>
                  <a:txBody>
                    <a:bodyPr/>
                    <a:lstStyle/>
                    <a:p>
                      <a:pPr algn="ctr">
                        <a:lnSpc>
                          <a:spcPts val="3499"/>
                        </a:lnSpc>
                        <a:defRPr/>
                      </a:pPr>
                      <a:r>
                        <a:rPr lang="en-US" sz="2499">
                          <a:solidFill>
                            <a:srgbClr val="FFFFFF"/>
                          </a:solidFill>
                          <a:latin typeface="Poppins"/>
                          <a:ea typeface="Poppins"/>
                          <a:cs typeface="Poppins"/>
                          <a:sym typeface="Poppins"/>
                        </a:rPr>
                        <a:t>Subscriber Gain &amp; Engagement Rate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D0005F"/>
                    </a:solidFill>
                  </a:tcPr>
                </a:tc>
                <a:tc>
                  <a:txBody>
                    <a:bodyPr/>
                    <a:lstStyle/>
                    <a:p>
                      <a:pPr algn="ctr">
                        <a:lnSpc>
                          <a:spcPts val="3499"/>
                        </a:lnSpc>
                        <a:defRPr/>
                      </a:pPr>
                      <a:r>
                        <a:rPr lang="en-US" sz="2499">
                          <a:solidFill>
                            <a:srgbClr val="FFFFFF"/>
                          </a:solidFill>
                          <a:latin typeface="Poppins"/>
                          <a:ea typeface="Poppins"/>
                          <a:cs typeface="Poppins"/>
                          <a:sym typeface="Poppins"/>
                        </a:rPr>
                        <a:t>Steady increase overtime</a:t>
                      </a:r>
                      <a:endParaRPr lang="en-US" sz="1100"/>
                    </a:p>
                    <a:p>
                      <a:pPr algn="ctr">
                        <a:lnSpc>
                          <a:spcPts val="3499"/>
                        </a:lnSpc>
                      </a:pPr>
                      <a:r>
                        <a:rPr lang="en-US" sz="2499">
                          <a:solidFill>
                            <a:srgbClr val="FFFFFF"/>
                          </a:solidFill>
                          <a:latin typeface="Poppins"/>
                          <a:ea typeface="Poppins"/>
                          <a:cs typeface="Poppins"/>
                          <a:sym typeface="Poppins"/>
                        </a:rPr>
                        <a:t>&amp; Lower engagement per view</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a:solidFill>
                            <a:srgbClr val="FFFFFF"/>
                          </a:solidFill>
                          <a:latin typeface="Poppins"/>
                          <a:ea typeface="Poppins"/>
                          <a:cs typeface="Poppins"/>
                          <a:sym typeface="Poppins"/>
                        </a:rPr>
                        <a:t>Fast subscriber growth &amp;</a:t>
                      </a:r>
                      <a:endParaRPr lang="en-US" sz="1100"/>
                    </a:p>
                    <a:p>
                      <a:pPr algn="ctr">
                        <a:lnSpc>
                          <a:spcPts val="3499"/>
                        </a:lnSpc>
                      </a:pPr>
                      <a:r>
                        <a:rPr lang="en-US" sz="2499">
                          <a:solidFill>
                            <a:srgbClr val="FFFFFF"/>
                          </a:solidFill>
                          <a:latin typeface="Poppins"/>
                          <a:ea typeface="Poppins"/>
                          <a:cs typeface="Poppins"/>
                          <a:sym typeface="Poppins"/>
                        </a:rPr>
                        <a:t>High likes\comments per view</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5" name="TextBox 15"/>
          <p:cNvSpPr txBox="1"/>
          <p:nvPr/>
        </p:nvSpPr>
        <p:spPr>
          <a:xfrm>
            <a:off x="15593906" y="823510"/>
            <a:ext cx="2564852" cy="390525"/>
          </a:xfrm>
          <a:prstGeom prst="rect">
            <a:avLst/>
          </a:prstGeom>
        </p:spPr>
        <p:txBody>
          <a:bodyPr lIns="0" tIns="0" rIns="0" bIns="0" rtlCol="0" anchor="t">
            <a:spAutoFit/>
          </a:bodyPr>
          <a:lstStyle/>
          <a:p>
            <a:pPr algn="l">
              <a:lnSpc>
                <a:spcPts val="2999"/>
              </a:lnSpc>
            </a:pPr>
            <a:r>
              <a:rPr lang="en-US" sz="2499" b="1">
                <a:solidFill>
                  <a:srgbClr val="FFFFFF"/>
                </a:solidFill>
                <a:latin typeface="Poppins Semi-Bold"/>
                <a:ea typeface="Poppins Semi-Bold"/>
                <a:cs typeface="Poppins Semi-Bold"/>
                <a:sym typeface="Poppins Semi-Bold"/>
              </a:rPr>
              <a:t>Shorts</a:t>
            </a:r>
          </a:p>
        </p:txBody>
      </p:sp>
      <p:pic>
        <p:nvPicPr>
          <p:cNvPr id="18" name="WhatsApp Video 2025-07-11 at 4.05.25 PM (1)">
            <a:hlinkClick r:id="" action="ppaction://media"/>
            <a:extLst>
              <a:ext uri="{FF2B5EF4-FFF2-40B4-BE49-F238E27FC236}">
                <a16:creationId xmlns:a16="http://schemas.microsoft.com/office/drawing/2014/main" id="{04A33E53-DAE8-6C5F-E433-0A5FEC21D3E5}"/>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7710" y="3295430"/>
            <a:ext cx="5971309" cy="25242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10504622" y="7849317"/>
            <a:ext cx="7000775" cy="1611190"/>
            <a:chOff x="0" y="0"/>
            <a:chExt cx="1843826" cy="424346"/>
          </a:xfrm>
        </p:grpSpPr>
        <p:sp>
          <p:nvSpPr>
            <p:cNvPr id="4" name="Freeform 4"/>
            <p:cNvSpPr/>
            <p:nvPr/>
          </p:nvSpPr>
          <p:spPr>
            <a:xfrm>
              <a:off x="0" y="0"/>
              <a:ext cx="1843825" cy="424346"/>
            </a:xfrm>
            <a:custGeom>
              <a:avLst/>
              <a:gdLst/>
              <a:ahLst/>
              <a:cxnLst/>
              <a:rect l="l" t="t" r="r" b="b"/>
              <a:pathLst>
                <a:path w="1843825" h="424346">
                  <a:moveTo>
                    <a:pt x="56399" y="0"/>
                  </a:moveTo>
                  <a:lnTo>
                    <a:pt x="1787426" y="0"/>
                  </a:lnTo>
                  <a:cubicBezTo>
                    <a:pt x="1818575" y="0"/>
                    <a:pt x="1843825" y="25251"/>
                    <a:pt x="1843825" y="56399"/>
                  </a:cubicBezTo>
                  <a:lnTo>
                    <a:pt x="1843825" y="367947"/>
                  </a:lnTo>
                  <a:cubicBezTo>
                    <a:pt x="1843825" y="399096"/>
                    <a:pt x="1818575" y="424346"/>
                    <a:pt x="1787426" y="424346"/>
                  </a:cubicBezTo>
                  <a:lnTo>
                    <a:pt x="56399" y="424346"/>
                  </a:lnTo>
                  <a:cubicBezTo>
                    <a:pt x="25251" y="424346"/>
                    <a:pt x="0" y="399096"/>
                    <a:pt x="0" y="367947"/>
                  </a:cubicBezTo>
                  <a:lnTo>
                    <a:pt x="0" y="56399"/>
                  </a:lnTo>
                  <a:cubicBezTo>
                    <a:pt x="0" y="25251"/>
                    <a:pt x="25251" y="0"/>
                    <a:pt x="56399" y="0"/>
                  </a:cubicBezTo>
                  <a:close/>
                </a:path>
              </a:pathLst>
            </a:custGeom>
            <a:gradFill rotWithShape="1">
              <a:gsLst>
                <a:gs pos="0">
                  <a:srgbClr val="FF5757">
                    <a:alpha val="100000"/>
                  </a:srgbClr>
                </a:gs>
                <a:gs pos="100000">
                  <a:srgbClr val="8C52FF">
                    <a:alpha val="100000"/>
                  </a:srgbClr>
                </a:gs>
              </a:gsLst>
              <a:lin ang="2700000"/>
            </a:gradFill>
          </p:spPr>
        </p:sp>
        <p:sp>
          <p:nvSpPr>
            <p:cNvPr id="5" name="TextBox 5"/>
            <p:cNvSpPr txBox="1"/>
            <p:nvPr/>
          </p:nvSpPr>
          <p:spPr>
            <a:xfrm>
              <a:off x="0" y="-47625"/>
              <a:ext cx="1843826" cy="471971"/>
            </a:xfrm>
            <a:prstGeom prst="rect">
              <a:avLst/>
            </a:prstGeom>
          </p:spPr>
          <p:txBody>
            <a:bodyPr lIns="50800" tIns="50800" rIns="50800" bIns="50800" rtlCol="0" anchor="ctr"/>
            <a:lstStyle/>
            <a:p>
              <a:pPr algn="ctr">
                <a:lnSpc>
                  <a:spcPts val="6239"/>
                </a:lnSpc>
              </a:pPr>
              <a:r>
                <a:rPr lang="en-US" sz="5199" b="1">
                  <a:solidFill>
                    <a:srgbClr val="000000"/>
                  </a:solidFill>
                  <a:latin typeface="Poppins Semi-Bold"/>
                  <a:ea typeface="Poppins Semi-Bold"/>
                  <a:cs typeface="Poppins Semi-Bold"/>
                  <a:sym typeface="Poppins Semi-Bold"/>
                </a:rPr>
                <a:t>Thankyou</a:t>
              </a:r>
            </a:p>
          </p:txBody>
        </p:sp>
      </p:grpSp>
      <p:grpSp>
        <p:nvGrpSpPr>
          <p:cNvPr id="6" name="Group 6"/>
          <p:cNvGrpSpPr/>
          <p:nvPr/>
        </p:nvGrpSpPr>
        <p:grpSpPr>
          <a:xfrm>
            <a:off x="2793816" y="1594092"/>
            <a:ext cx="6874746" cy="6043127"/>
            <a:chOff x="0" y="0"/>
            <a:chExt cx="1065078" cy="936238"/>
          </a:xfrm>
        </p:grpSpPr>
        <p:sp>
          <p:nvSpPr>
            <p:cNvPr id="7" name="Freeform 7"/>
            <p:cNvSpPr/>
            <p:nvPr/>
          </p:nvSpPr>
          <p:spPr>
            <a:xfrm>
              <a:off x="0" y="0"/>
              <a:ext cx="1065078" cy="936238"/>
            </a:xfrm>
            <a:custGeom>
              <a:avLst/>
              <a:gdLst/>
              <a:ahLst/>
              <a:cxnLst/>
              <a:rect l="l" t="t" r="r" b="b"/>
              <a:pathLst>
                <a:path w="1065078" h="936238">
                  <a:moveTo>
                    <a:pt x="25901" y="0"/>
                  </a:moveTo>
                  <a:lnTo>
                    <a:pt x="1039177" y="0"/>
                  </a:lnTo>
                  <a:cubicBezTo>
                    <a:pt x="1053482" y="0"/>
                    <a:pt x="1065078" y="11596"/>
                    <a:pt x="1065078" y="25901"/>
                  </a:cubicBezTo>
                  <a:lnTo>
                    <a:pt x="1065078" y="910337"/>
                  </a:lnTo>
                  <a:cubicBezTo>
                    <a:pt x="1065078" y="917207"/>
                    <a:pt x="1062349" y="923795"/>
                    <a:pt x="1057492" y="928652"/>
                  </a:cubicBezTo>
                  <a:cubicBezTo>
                    <a:pt x="1052634" y="933510"/>
                    <a:pt x="1046046" y="936238"/>
                    <a:pt x="1039177" y="936238"/>
                  </a:cubicBezTo>
                  <a:lnTo>
                    <a:pt x="25901" y="936238"/>
                  </a:lnTo>
                  <a:cubicBezTo>
                    <a:pt x="11596" y="936238"/>
                    <a:pt x="0" y="924642"/>
                    <a:pt x="0" y="910337"/>
                  </a:cubicBezTo>
                  <a:lnTo>
                    <a:pt x="0" y="25901"/>
                  </a:lnTo>
                  <a:cubicBezTo>
                    <a:pt x="0" y="11596"/>
                    <a:pt x="11596" y="0"/>
                    <a:pt x="25901" y="0"/>
                  </a:cubicBezTo>
                  <a:close/>
                </a:path>
              </a:pathLst>
            </a:custGeom>
            <a:blipFill>
              <a:blip r:embed="rId3"/>
              <a:stretch>
                <a:fillRect l="-63225" t="-54561" r="-140097" b="-39537"/>
              </a:stretch>
            </a:blipFill>
          </p:spPr>
        </p:sp>
      </p:grpSp>
      <p:sp>
        <p:nvSpPr>
          <p:cNvPr id="8" name="Freeform 8"/>
          <p:cNvSpPr/>
          <p:nvPr/>
        </p:nvSpPr>
        <p:spPr>
          <a:xfrm>
            <a:off x="-655666" y="0"/>
            <a:ext cx="4049390" cy="3188184"/>
          </a:xfrm>
          <a:custGeom>
            <a:avLst/>
            <a:gdLst/>
            <a:ahLst/>
            <a:cxnLst/>
            <a:rect l="l" t="t" r="r" b="b"/>
            <a:pathLst>
              <a:path w="4049390" h="3188184">
                <a:moveTo>
                  <a:pt x="0" y="0"/>
                </a:moveTo>
                <a:lnTo>
                  <a:pt x="4049391" y="0"/>
                </a:lnTo>
                <a:lnTo>
                  <a:pt x="4049391" y="3188184"/>
                </a:lnTo>
                <a:lnTo>
                  <a:pt x="0" y="31881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439241" y="6172200"/>
            <a:ext cx="6466114" cy="4114800"/>
          </a:xfrm>
          <a:custGeom>
            <a:avLst/>
            <a:gdLst/>
            <a:ahLst/>
            <a:cxnLst/>
            <a:rect l="l" t="t" r="r" b="b"/>
            <a:pathLst>
              <a:path w="6466114" h="4114800">
                <a:moveTo>
                  <a:pt x="0" y="0"/>
                </a:moveTo>
                <a:lnTo>
                  <a:pt x="6466115" y="0"/>
                </a:lnTo>
                <a:lnTo>
                  <a:pt x="646611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9326056" y="981075"/>
            <a:ext cx="7933244" cy="5848350"/>
          </a:xfrm>
          <a:prstGeom prst="rect">
            <a:avLst/>
          </a:prstGeom>
        </p:spPr>
        <p:txBody>
          <a:bodyPr lIns="0" tIns="0" rIns="0" bIns="0" rtlCol="0" anchor="t">
            <a:spAutoFit/>
          </a:bodyPr>
          <a:lstStyle/>
          <a:p>
            <a:pPr marL="1187449" lvl="1" indent="-593725" algn="l">
              <a:lnSpc>
                <a:spcPts val="6599"/>
              </a:lnSpc>
              <a:buFont typeface="Arial"/>
              <a:buChar char="•"/>
            </a:pPr>
            <a:r>
              <a:rPr lang="en-US" sz="5499" b="1">
                <a:solidFill>
                  <a:srgbClr val="FFFFFF"/>
                </a:solidFill>
                <a:latin typeface="Poppins Semi-Bold"/>
                <a:ea typeface="Poppins Semi-Bold"/>
                <a:cs typeface="Poppins Semi-Bold"/>
                <a:sym typeface="Poppins Semi-Bold"/>
              </a:rPr>
              <a:t>The best time to upload is “Weekends”</a:t>
            </a:r>
          </a:p>
          <a:p>
            <a:pPr algn="l">
              <a:lnSpc>
                <a:spcPts val="6599"/>
              </a:lnSpc>
            </a:pPr>
            <a:endParaRPr lang="en-US" sz="5499" b="1">
              <a:solidFill>
                <a:srgbClr val="FFFFFF"/>
              </a:solidFill>
              <a:latin typeface="Poppins Semi-Bold"/>
              <a:ea typeface="Poppins Semi-Bold"/>
              <a:cs typeface="Poppins Semi-Bold"/>
              <a:sym typeface="Poppins Semi-Bold"/>
            </a:endParaRPr>
          </a:p>
          <a:p>
            <a:pPr marL="1187449" lvl="1" indent="-593725" algn="l">
              <a:lnSpc>
                <a:spcPts val="6599"/>
              </a:lnSpc>
              <a:buFont typeface="Arial"/>
              <a:buChar char="•"/>
            </a:pPr>
            <a:r>
              <a:rPr lang="en-US" sz="5499" b="1">
                <a:solidFill>
                  <a:srgbClr val="FFFFFF"/>
                </a:solidFill>
                <a:latin typeface="Poppins Semi-Bold"/>
                <a:ea typeface="Poppins Semi-Bold"/>
                <a:cs typeface="Poppins Semi-Bold"/>
                <a:sym typeface="Poppins Semi-Bold"/>
              </a:rPr>
              <a:t>The next best is a “Day Before Holidays”!!!!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514350" y="7054927"/>
            <a:ext cx="6586825" cy="3600912"/>
            <a:chOff x="0" y="0"/>
            <a:chExt cx="1734802" cy="948388"/>
          </a:xfrm>
        </p:grpSpPr>
        <p:sp>
          <p:nvSpPr>
            <p:cNvPr id="4" name="Freeform 4"/>
            <p:cNvSpPr/>
            <p:nvPr/>
          </p:nvSpPr>
          <p:spPr>
            <a:xfrm>
              <a:off x="0" y="0"/>
              <a:ext cx="1734802" cy="948388"/>
            </a:xfrm>
            <a:custGeom>
              <a:avLst/>
              <a:gdLst/>
              <a:ahLst/>
              <a:cxnLst/>
              <a:rect l="l" t="t" r="r" b="b"/>
              <a:pathLst>
                <a:path w="1734802" h="948388">
                  <a:moveTo>
                    <a:pt x="59944" y="0"/>
                  </a:moveTo>
                  <a:lnTo>
                    <a:pt x="1674858" y="0"/>
                  </a:lnTo>
                  <a:cubicBezTo>
                    <a:pt x="1690756" y="0"/>
                    <a:pt x="1706003" y="6315"/>
                    <a:pt x="1717245" y="17557"/>
                  </a:cubicBezTo>
                  <a:cubicBezTo>
                    <a:pt x="1728486" y="28799"/>
                    <a:pt x="1734802" y="44046"/>
                    <a:pt x="1734802" y="59944"/>
                  </a:cubicBezTo>
                  <a:lnTo>
                    <a:pt x="1734802" y="888445"/>
                  </a:lnTo>
                  <a:cubicBezTo>
                    <a:pt x="1734802" y="921551"/>
                    <a:pt x="1707964" y="948388"/>
                    <a:pt x="1674858" y="948388"/>
                  </a:cubicBezTo>
                  <a:lnTo>
                    <a:pt x="59944" y="948388"/>
                  </a:lnTo>
                  <a:cubicBezTo>
                    <a:pt x="44046" y="948388"/>
                    <a:pt x="28799" y="942073"/>
                    <a:pt x="17557" y="930831"/>
                  </a:cubicBezTo>
                  <a:cubicBezTo>
                    <a:pt x="6315" y="919590"/>
                    <a:pt x="0" y="904343"/>
                    <a:pt x="0" y="888445"/>
                  </a:cubicBezTo>
                  <a:lnTo>
                    <a:pt x="0" y="59944"/>
                  </a:lnTo>
                  <a:cubicBezTo>
                    <a:pt x="0" y="44046"/>
                    <a:pt x="6315" y="28799"/>
                    <a:pt x="17557" y="17557"/>
                  </a:cubicBezTo>
                  <a:cubicBezTo>
                    <a:pt x="28799" y="6315"/>
                    <a:pt x="44046" y="0"/>
                    <a:pt x="59944" y="0"/>
                  </a:cubicBezTo>
                  <a:close/>
                </a:path>
              </a:pathLst>
            </a:custGeom>
            <a:gradFill rotWithShape="1">
              <a:gsLst>
                <a:gs pos="0">
                  <a:srgbClr val="FF5757">
                    <a:alpha val="100000"/>
                  </a:srgbClr>
                </a:gs>
                <a:gs pos="100000">
                  <a:srgbClr val="8C52FF">
                    <a:alpha val="100000"/>
                  </a:srgbClr>
                </a:gs>
              </a:gsLst>
              <a:lin ang="2700000"/>
            </a:gradFill>
          </p:spPr>
        </p:sp>
        <p:sp>
          <p:nvSpPr>
            <p:cNvPr id="5" name="TextBox 5"/>
            <p:cNvSpPr txBox="1"/>
            <p:nvPr/>
          </p:nvSpPr>
          <p:spPr>
            <a:xfrm>
              <a:off x="0" y="-19050"/>
              <a:ext cx="1734802" cy="967438"/>
            </a:xfrm>
            <a:prstGeom prst="rect">
              <a:avLst/>
            </a:prstGeom>
          </p:spPr>
          <p:txBody>
            <a:bodyPr lIns="50800" tIns="50800" rIns="50800" bIns="50800" rtlCol="0" anchor="ctr"/>
            <a:lstStyle/>
            <a:p>
              <a:pPr algn="ctr">
                <a:lnSpc>
                  <a:spcPts val="2999"/>
                </a:lnSpc>
              </a:pPr>
              <a:endParaRPr/>
            </a:p>
          </p:txBody>
        </p:sp>
      </p:grpSp>
      <p:grpSp>
        <p:nvGrpSpPr>
          <p:cNvPr id="6" name="Group 6"/>
          <p:cNvGrpSpPr/>
          <p:nvPr/>
        </p:nvGrpSpPr>
        <p:grpSpPr>
          <a:xfrm>
            <a:off x="9575734" y="2140075"/>
            <a:ext cx="1250253" cy="683493"/>
            <a:chOff x="0" y="0"/>
            <a:chExt cx="329285" cy="180015"/>
          </a:xfrm>
        </p:grpSpPr>
        <p:sp>
          <p:nvSpPr>
            <p:cNvPr id="7" name="Freeform 7"/>
            <p:cNvSpPr/>
            <p:nvPr/>
          </p:nvSpPr>
          <p:spPr>
            <a:xfrm>
              <a:off x="0" y="0"/>
              <a:ext cx="329285" cy="180015"/>
            </a:xfrm>
            <a:custGeom>
              <a:avLst/>
              <a:gdLst/>
              <a:ahLst/>
              <a:cxnLst/>
              <a:rect l="l" t="t" r="r" b="b"/>
              <a:pathLst>
                <a:path w="329285" h="180015">
                  <a:moveTo>
                    <a:pt x="90007" y="0"/>
                  </a:moveTo>
                  <a:lnTo>
                    <a:pt x="239277" y="0"/>
                  </a:lnTo>
                  <a:cubicBezTo>
                    <a:pt x="263149" y="0"/>
                    <a:pt x="286043" y="9483"/>
                    <a:pt x="302922" y="26363"/>
                  </a:cubicBezTo>
                  <a:cubicBezTo>
                    <a:pt x="319802" y="43242"/>
                    <a:pt x="329285" y="66136"/>
                    <a:pt x="329285" y="90007"/>
                  </a:cubicBezTo>
                  <a:lnTo>
                    <a:pt x="329285" y="90007"/>
                  </a:lnTo>
                  <a:cubicBezTo>
                    <a:pt x="329285" y="113879"/>
                    <a:pt x="319802" y="136773"/>
                    <a:pt x="302922" y="153652"/>
                  </a:cubicBezTo>
                  <a:cubicBezTo>
                    <a:pt x="286043" y="170532"/>
                    <a:pt x="263149" y="180015"/>
                    <a:pt x="239277" y="180015"/>
                  </a:cubicBezTo>
                  <a:lnTo>
                    <a:pt x="90007" y="180015"/>
                  </a:lnTo>
                  <a:cubicBezTo>
                    <a:pt x="66136" y="180015"/>
                    <a:pt x="43242" y="170532"/>
                    <a:pt x="26363" y="153652"/>
                  </a:cubicBezTo>
                  <a:cubicBezTo>
                    <a:pt x="9483" y="136773"/>
                    <a:pt x="0" y="113879"/>
                    <a:pt x="0" y="90007"/>
                  </a:cubicBezTo>
                  <a:lnTo>
                    <a:pt x="0" y="90007"/>
                  </a:lnTo>
                  <a:cubicBezTo>
                    <a:pt x="0" y="66136"/>
                    <a:pt x="9483" y="43242"/>
                    <a:pt x="26363" y="26363"/>
                  </a:cubicBezTo>
                  <a:cubicBezTo>
                    <a:pt x="43242" y="9483"/>
                    <a:pt x="66136" y="0"/>
                    <a:pt x="90007" y="0"/>
                  </a:cubicBezTo>
                  <a:close/>
                </a:path>
              </a:pathLst>
            </a:custGeom>
            <a:gradFill rotWithShape="1">
              <a:gsLst>
                <a:gs pos="0">
                  <a:srgbClr val="FF5757">
                    <a:alpha val="100000"/>
                  </a:srgbClr>
                </a:gs>
                <a:gs pos="100000">
                  <a:srgbClr val="8C52FF">
                    <a:alpha val="100000"/>
                  </a:srgbClr>
                </a:gs>
              </a:gsLst>
              <a:lin ang="2700000"/>
            </a:gradFill>
          </p:spPr>
        </p:sp>
        <p:sp>
          <p:nvSpPr>
            <p:cNvPr id="8" name="TextBox 8"/>
            <p:cNvSpPr txBox="1"/>
            <p:nvPr/>
          </p:nvSpPr>
          <p:spPr>
            <a:xfrm>
              <a:off x="0" y="-19050"/>
              <a:ext cx="329285" cy="199065"/>
            </a:xfrm>
            <a:prstGeom prst="rect">
              <a:avLst/>
            </a:prstGeom>
          </p:spPr>
          <p:txBody>
            <a:bodyPr lIns="50800" tIns="50800" rIns="50800" bIns="50800" rtlCol="0" anchor="ctr"/>
            <a:lstStyle/>
            <a:p>
              <a:pPr algn="ctr">
                <a:lnSpc>
                  <a:spcPts val="2999"/>
                </a:lnSpc>
              </a:pPr>
              <a:endParaRPr/>
            </a:p>
          </p:txBody>
        </p:sp>
      </p:grpSp>
      <p:grpSp>
        <p:nvGrpSpPr>
          <p:cNvPr id="9" name="Group 9"/>
          <p:cNvGrpSpPr/>
          <p:nvPr/>
        </p:nvGrpSpPr>
        <p:grpSpPr>
          <a:xfrm>
            <a:off x="9575734" y="4747848"/>
            <a:ext cx="1250253" cy="683493"/>
            <a:chOff x="0" y="0"/>
            <a:chExt cx="329285" cy="180015"/>
          </a:xfrm>
        </p:grpSpPr>
        <p:sp>
          <p:nvSpPr>
            <p:cNvPr id="10" name="Freeform 10"/>
            <p:cNvSpPr/>
            <p:nvPr/>
          </p:nvSpPr>
          <p:spPr>
            <a:xfrm>
              <a:off x="0" y="0"/>
              <a:ext cx="329285" cy="180015"/>
            </a:xfrm>
            <a:custGeom>
              <a:avLst/>
              <a:gdLst/>
              <a:ahLst/>
              <a:cxnLst/>
              <a:rect l="l" t="t" r="r" b="b"/>
              <a:pathLst>
                <a:path w="329285" h="180015">
                  <a:moveTo>
                    <a:pt x="90007" y="0"/>
                  </a:moveTo>
                  <a:lnTo>
                    <a:pt x="239277" y="0"/>
                  </a:lnTo>
                  <a:cubicBezTo>
                    <a:pt x="263149" y="0"/>
                    <a:pt x="286043" y="9483"/>
                    <a:pt x="302922" y="26363"/>
                  </a:cubicBezTo>
                  <a:cubicBezTo>
                    <a:pt x="319802" y="43242"/>
                    <a:pt x="329285" y="66136"/>
                    <a:pt x="329285" y="90007"/>
                  </a:cubicBezTo>
                  <a:lnTo>
                    <a:pt x="329285" y="90007"/>
                  </a:lnTo>
                  <a:cubicBezTo>
                    <a:pt x="329285" y="113879"/>
                    <a:pt x="319802" y="136773"/>
                    <a:pt x="302922" y="153652"/>
                  </a:cubicBezTo>
                  <a:cubicBezTo>
                    <a:pt x="286043" y="170532"/>
                    <a:pt x="263149" y="180015"/>
                    <a:pt x="239277" y="180015"/>
                  </a:cubicBezTo>
                  <a:lnTo>
                    <a:pt x="90007" y="180015"/>
                  </a:lnTo>
                  <a:cubicBezTo>
                    <a:pt x="66136" y="180015"/>
                    <a:pt x="43242" y="170532"/>
                    <a:pt x="26363" y="153652"/>
                  </a:cubicBezTo>
                  <a:cubicBezTo>
                    <a:pt x="9483" y="136773"/>
                    <a:pt x="0" y="113879"/>
                    <a:pt x="0" y="90007"/>
                  </a:cubicBezTo>
                  <a:lnTo>
                    <a:pt x="0" y="90007"/>
                  </a:lnTo>
                  <a:cubicBezTo>
                    <a:pt x="0" y="66136"/>
                    <a:pt x="9483" y="43242"/>
                    <a:pt x="26363" y="26363"/>
                  </a:cubicBezTo>
                  <a:cubicBezTo>
                    <a:pt x="43242" y="9483"/>
                    <a:pt x="66136" y="0"/>
                    <a:pt x="90007" y="0"/>
                  </a:cubicBezTo>
                  <a:close/>
                </a:path>
              </a:pathLst>
            </a:custGeom>
            <a:gradFill rotWithShape="1">
              <a:gsLst>
                <a:gs pos="0">
                  <a:srgbClr val="FF5757">
                    <a:alpha val="100000"/>
                  </a:srgbClr>
                </a:gs>
                <a:gs pos="100000">
                  <a:srgbClr val="8C52FF">
                    <a:alpha val="100000"/>
                  </a:srgbClr>
                </a:gs>
              </a:gsLst>
              <a:lin ang="2700000"/>
            </a:gradFill>
          </p:spPr>
        </p:sp>
        <p:sp>
          <p:nvSpPr>
            <p:cNvPr id="11" name="TextBox 11"/>
            <p:cNvSpPr txBox="1"/>
            <p:nvPr/>
          </p:nvSpPr>
          <p:spPr>
            <a:xfrm>
              <a:off x="0" y="-19050"/>
              <a:ext cx="329285" cy="199065"/>
            </a:xfrm>
            <a:prstGeom prst="rect">
              <a:avLst/>
            </a:prstGeom>
          </p:spPr>
          <p:txBody>
            <a:bodyPr lIns="50800" tIns="50800" rIns="50800" bIns="50800" rtlCol="0" anchor="ctr"/>
            <a:lstStyle/>
            <a:p>
              <a:pPr algn="ctr">
                <a:lnSpc>
                  <a:spcPts val="2999"/>
                </a:lnSpc>
              </a:pPr>
              <a:endParaRPr/>
            </a:p>
          </p:txBody>
        </p:sp>
      </p:grpSp>
      <p:grpSp>
        <p:nvGrpSpPr>
          <p:cNvPr id="12" name="Group 12"/>
          <p:cNvGrpSpPr/>
          <p:nvPr/>
        </p:nvGrpSpPr>
        <p:grpSpPr>
          <a:xfrm>
            <a:off x="9575734" y="7294668"/>
            <a:ext cx="1250253" cy="683493"/>
            <a:chOff x="0" y="0"/>
            <a:chExt cx="329285" cy="180015"/>
          </a:xfrm>
        </p:grpSpPr>
        <p:sp>
          <p:nvSpPr>
            <p:cNvPr id="13" name="Freeform 13"/>
            <p:cNvSpPr/>
            <p:nvPr/>
          </p:nvSpPr>
          <p:spPr>
            <a:xfrm>
              <a:off x="0" y="0"/>
              <a:ext cx="329285" cy="180015"/>
            </a:xfrm>
            <a:custGeom>
              <a:avLst/>
              <a:gdLst/>
              <a:ahLst/>
              <a:cxnLst/>
              <a:rect l="l" t="t" r="r" b="b"/>
              <a:pathLst>
                <a:path w="329285" h="180015">
                  <a:moveTo>
                    <a:pt x="90007" y="0"/>
                  </a:moveTo>
                  <a:lnTo>
                    <a:pt x="239277" y="0"/>
                  </a:lnTo>
                  <a:cubicBezTo>
                    <a:pt x="263149" y="0"/>
                    <a:pt x="286043" y="9483"/>
                    <a:pt x="302922" y="26363"/>
                  </a:cubicBezTo>
                  <a:cubicBezTo>
                    <a:pt x="319802" y="43242"/>
                    <a:pt x="329285" y="66136"/>
                    <a:pt x="329285" y="90007"/>
                  </a:cubicBezTo>
                  <a:lnTo>
                    <a:pt x="329285" y="90007"/>
                  </a:lnTo>
                  <a:cubicBezTo>
                    <a:pt x="329285" y="113879"/>
                    <a:pt x="319802" y="136773"/>
                    <a:pt x="302922" y="153652"/>
                  </a:cubicBezTo>
                  <a:cubicBezTo>
                    <a:pt x="286043" y="170532"/>
                    <a:pt x="263149" y="180015"/>
                    <a:pt x="239277" y="180015"/>
                  </a:cubicBezTo>
                  <a:lnTo>
                    <a:pt x="90007" y="180015"/>
                  </a:lnTo>
                  <a:cubicBezTo>
                    <a:pt x="66136" y="180015"/>
                    <a:pt x="43242" y="170532"/>
                    <a:pt x="26363" y="153652"/>
                  </a:cubicBezTo>
                  <a:cubicBezTo>
                    <a:pt x="9483" y="136773"/>
                    <a:pt x="0" y="113879"/>
                    <a:pt x="0" y="90007"/>
                  </a:cubicBezTo>
                  <a:lnTo>
                    <a:pt x="0" y="90007"/>
                  </a:lnTo>
                  <a:cubicBezTo>
                    <a:pt x="0" y="66136"/>
                    <a:pt x="9483" y="43242"/>
                    <a:pt x="26363" y="26363"/>
                  </a:cubicBezTo>
                  <a:cubicBezTo>
                    <a:pt x="43242" y="9483"/>
                    <a:pt x="66136" y="0"/>
                    <a:pt x="90007" y="0"/>
                  </a:cubicBezTo>
                  <a:close/>
                </a:path>
              </a:pathLst>
            </a:custGeom>
            <a:gradFill rotWithShape="1">
              <a:gsLst>
                <a:gs pos="0">
                  <a:srgbClr val="FF5757">
                    <a:alpha val="100000"/>
                  </a:srgbClr>
                </a:gs>
                <a:gs pos="100000">
                  <a:srgbClr val="8C52FF">
                    <a:alpha val="100000"/>
                  </a:srgbClr>
                </a:gs>
              </a:gsLst>
              <a:lin ang="2700000"/>
            </a:gradFill>
          </p:spPr>
        </p:sp>
        <p:sp>
          <p:nvSpPr>
            <p:cNvPr id="14" name="TextBox 14"/>
            <p:cNvSpPr txBox="1"/>
            <p:nvPr/>
          </p:nvSpPr>
          <p:spPr>
            <a:xfrm>
              <a:off x="0" y="-19050"/>
              <a:ext cx="329285" cy="199065"/>
            </a:xfrm>
            <a:prstGeom prst="rect">
              <a:avLst/>
            </a:prstGeom>
          </p:spPr>
          <p:txBody>
            <a:bodyPr lIns="50800" tIns="50800" rIns="50800" bIns="50800" rtlCol="0" anchor="ctr"/>
            <a:lstStyle/>
            <a:p>
              <a:pPr algn="ctr">
                <a:lnSpc>
                  <a:spcPts val="2999"/>
                </a:lnSpc>
              </a:pPr>
              <a:endParaRPr/>
            </a:p>
          </p:txBody>
        </p:sp>
      </p:grpSp>
      <p:grpSp>
        <p:nvGrpSpPr>
          <p:cNvPr id="15" name="Group 15"/>
          <p:cNvGrpSpPr/>
          <p:nvPr/>
        </p:nvGrpSpPr>
        <p:grpSpPr>
          <a:xfrm>
            <a:off x="707956" y="2836014"/>
            <a:ext cx="8153403" cy="6422286"/>
            <a:chOff x="0" y="0"/>
            <a:chExt cx="1186557" cy="934629"/>
          </a:xfrm>
        </p:grpSpPr>
        <p:sp>
          <p:nvSpPr>
            <p:cNvPr id="16" name="Freeform 16"/>
            <p:cNvSpPr/>
            <p:nvPr/>
          </p:nvSpPr>
          <p:spPr>
            <a:xfrm>
              <a:off x="0" y="0"/>
              <a:ext cx="1186557" cy="934629"/>
            </a:xfrm>
            <a:custGeom>
              <a:avLst/>
              <a:gdLst/>
              <a:ahLst/>
              <a:cxnLst/>
              <a:rect l="l" t="t" r="r" b="b"/>
              <a:pathLst>
                <a:path w="1186557" h="934629">
                  <a:moveTo>
                    <a:pt x="28486" y="0"/>
                  </a:moveTo>
                  <a:lnTo>
                    <a:pt x="1158071" y="0"/>
                  </a:lnTo>
                  <a:cubicBezTo>
                    <a:pt x="1173803" y="0"/>
                    <a:pt x="1186557" y="12754"/>
                    <a:pt x="1186557" y="28486"/>
                  </a:cubicBezTo>
                  <a:lnTo>
                    <a:pt x="1186557" y="906143"/>
                  </a:lnTo>
                  <a:cubicBezTo>
                    <a:pt x="1186557" y="921875"/>
                    <a:pt x="1173803" y="934629"/>
                    <a:pt x="1158071" y="934629"/>
                  </a:cubicBezTo>
                  <a:lnTo>
                    <a:pt x="28486" y="934629"/>
                  </a:lnTo>
                  <a:cubicBezTo>
                    <a:pt x="12754" y="934629"/>
                    <a:pt x="0" y="921875"/>
                    <a:pt x="0" y="906143"/>
                  </a:cubicBezTo>
                  <a:lnTo>
                    <a:pt x="0" y="28486"/>
                  </a:lnTo>
                  <a:cubicBezTo>
                    <a:pt x="0" y="12754"/>
                    <a:pt x="12754" y="0"/>
                    <a:pt x="28486" y="0"/>
                  </a:cubicBezTo>
                  <a:close/>
                </a:path>
              </a:pathLst>
            </a:custGeom>
            <a:blipFill>
              <a:blip r:embed="rId3"/>
              <a:stretch>
                <a:fillRect l="-20120" r="-20120"/>
              </a:stretch>
            </a:blipFill>
          </p:spPr>
        </p:sp>
      </p:grpSp>
      <p:sp>
        <p:nvSpPr>
          <p:cNvPr id="17" name="TextBox 17"/>
          <p:cNvSpPr txBox="1"/>
          <p:nvPr/>
        </p:nvSpPr>
        <p:spPr>
          <a:xfrm>
            <a:off x="4647905" y="1254250"/>
            <a:ext cx="6351781" cy="876300"/>
          </a:xfrm>
          <a:prstGeom prst="rect">
            <a:avLst/>
          </a:prstGeom>
        </p:spPr>
        <p:txBody>
          <a:bodyPr lIns="0" tIns="0" rIns="0" bIns="0" rtlCol="0" anchor="t">
            <a:spAutoFit/>
          </a:bodyPr>
          <a:lstStyle/>
          <a:p>
            <a:pPr algn="l">
              <a:lnSpc>
                <a:spcPts val="6599"/>
              </a:lnSpc>
            </a:pPr>
            <a:r>
              <a:rPr lang="en-US" sz="5499" b="1">
                <a:solidFill>
                  <a:srgbClr val="FFFFFF"/>
                </a:solidFill>
                <a:latin typeface="Poppins Semi-Bold"/>
                <a:ea typeface="Poppins Semi-Bold"/>
                <a:cs typeface="Poppins Semi-Bold"/>
                <a:sym typeface="Poppins Semi-Bold"/>
              </a:rPr>
              <a:t>Objective</a:t>
            </a:r>
          </a:p>
        </p:txBody>
      </p:sp>
      <p:sp>
        <p:nvSpPr>
          <p:cNvPr id="18" name="TextBox 18"/>
          <p:cNvSpPr txBox="1"/>
          <p:nvPr/>
        </p:nvSpPr>
        <p:spPr>
          <a:xfrm>
            <a:off x="9758749" y="2205556"/>
            <a:ext cx="884223" cy="514350"/>
          </a:xfrm>
          <a:prstGeom prst="rect">
            <a:avLst/>
          </a:prstGeom>
        </p:spPr>
        <p:txBody>
          <a:bodyPr lIns="0" tIns="0" rIns="0" bIns="0" rtlCol="0" anchor="t">
            <a:spAutoFit/>
          </a:bodyPr>
          <a:lstStyle/>
          <a:p>
            <a:pPr algn="ctr">
              <a:lnSpc>
                <a:spcPts val="3858"/>
              </a:lnSpc>
            </a:pPr>
            <a:r>
              <a:rPr lang="en-US" sz="3215">
                <a:solidFill>
                  <a:srgbClr val="FFFFFF"/>
                </a:solidFill>
                <a:latin typeface="Poppins"/>
                <a:ea typeface="Poppins"/>
                <a:cs typeface="Poppins"/>
                <a:sym typeface="Poppins"/>
              </a:rPr>
              <a:t>01.</a:t>
            </a:r>
          </a:p>
        </p:txBody>
      </p:sp>
      <p:sp>
        <p:nvSpPr>
          <p:cNvPr id="19" name="TextBox 19"/>
          <p:cNvSpPr txBox="1"/>
          <p:nvPr/>
        </p:nvSpPr>
        <p:spPr>
          <a:xfrm>
            <a:off x="9758749" y="4813329"/>
            <a:ext cx="884223" cy="514416"/>
          </a:xfrm>
          <a:prstGeom prst="rect">
            <a:avLst/>
          </a:prstGeom>
        </p:spPr>
        <p:txBody>
          <a:bodyPr lIns="0" tIns="0" rIns="0" bIns="0" rtlCol="0" anchor="t">
            <a:spAutoFit/>
          </a:bodyPr>
          <a:lstStyle/>
          <a:p>
            <a:pPr algn="ctr">
              <a:lnSpc>
                <a:spcPts val="3858"/>
              </a:lnSpc>
            </a:pPr>
            <a:r>
              <a:rPr lang="en-US" sz="3215">
                <a:solidFill>
                  <a:srgbClr val="FFFFFF"/>
                </a:solidFill>
                <a:latin typeface="Poppins"/>
                <a:ea typeface="Poppins"/>
                <a:cs typeface="Poppins"/>
                <a:sym typeface="Poppins"/>
              </a:rPr>
              <a:t>02.</a:t>
            </a:r>
          </a:p>
        </p:txBody>
      </p:sp>
      <p:sp>
        <p:nvSpPr>
          <p:cNvPr id="20" name="TextBox 20"/>
          <p:cNvSpPr txBox="1"/>
          <p:nvPr/>
        </p:nvSpPr>
        <p:spPr>
          <a:xfrm>
            <a:off x="9758749" y="7360149"/>
            <a:ext cx="884223" cy="514416"/>
          </a:xfrm>
          <a:prstGeom prst="rect">
            <a:avLst/>
          </a:prstGeom>
        </p:spPr>
        <p:txBody>
          <a:bodyPr lIns="0" tIns="0" rIns="0" bIns="0" rtlCol="0" anchor="t">
            <a:spAutoFit/>
          </a:bodyPr>
          <a:lstStyle/>
          <a:p>
            <a:pPr algn="ctr">
              <a:lnSpc>
                <a:spcPts val="3858"/>
              </a:lnSpc>
            </a:pPr>
            <a:r>
              <a:rPr lang="en-US" sz="3215">
                <a:solidFill>
                  <a:srgbClr val="FFFFFF"/>
                </a:solidFill>
                <a:latin typeface="Poppins"/>
                <a:ea typeface="Poppins"/>
                <a:cs typeface="Poppins"/>
                <a:sym typeface="Poppins"/>
              </a:rPr>
              <a:t>03.</a:t>
            </a:r>
          </a:p>
        </p:txBody>
      </p:sp>
      <p:sp>
        <p:nvSpPr>
          <p:cNvPr id="21" name="TextBox 21"/>
          <p:cNvSpPr txBox="1"/>
          <p:nvPr/>
        </p:nvSpPr>
        <p:spPr>
          <a:xfrm>
            <a:off x="11353184" y="2013707"/>
            <a:ext cx="2828302" cy="474489"/>
          </a:xfrm>
          <a:prstGeom prst="rect">
            <a:avLst/>
          </a:prstGeom>
        </p:spPr>
        <p:txBody>
          <a:bodyPr lIns="0" tIns="0" rIns="0" bIns="0" rtlCol="0" anchor="t">
            <a:spAutoFit/>
          </a:bodyPr>
          <a:lstStyle/>
          <a:p>
            <a:pPr algn="l">
              <a:lnSpc>
                <a:spcPts val="3713"/>
              </a:lnSpc>
            </a:pPr>
            <a:r>
              <a:rPr lang="en-US" sz="3094" b="1" u="sng" dirty="0">
                <a:solidFill>
                  <a:schemeClr val="bg1"/>
                </a:solidFill>
                <a:latin typeface="Poppins Semi-Bold"/>
                <a:ea typeface="Poppins Semi-Bold"/>
                <a:cs typeface="Poppins Semi-Bold"/>
                <a:sym typeface="Poppins Semi-Bold"/>
                <a:hlinkClick r:id="rId4" tooltip="https://drive.google.com/file/d/1rN-ItpbLD3pVVZwKC0ElY8Sv8b1MFWkH/view?usp=drive_link">
                  <a:extLst>
                    <a:ext uri="{A12FA001-AC4F-418D-AE19-62706E023703}">
                      <ahyp:hlinkClr xmlns:ahyp="http://schemas.microsoft.com/office/drawing/2018/hyperlinkcolor" val="tx"/>
                    </a:ext>
                  </a:extLst>
                </a:hlinkClick>
              </a:rPr>
              <a:t>Analyzation</a:t>
            </a:r>
          </a:p>
        </p:txBody>
      </p:sp>
      <p:sp>
        <p:nvSpPr>
          <p:cNvPr id="22" name="TextBox 22"/>
          <p:cNvSpPr txBox="1"/>
          <p:nvPr/>
        </p:nvSpPr>
        <p:spPr>
          <a:xfrm>
            <a:off x="11353184" y="4594262"/>
            <a:ext cx="6068559" cy="504825"/>
          </a:xfrm>
          <a:prstGeom prst="rect">
            <a:avLst/>
          </a:prstGeom>
        </p:spPr>
        <p:txBody>
          <a:bodyPr lIns="0" tIns="0" rIns="0" bIns="0" rtlCol="0" anchor="t">
            <a:spAutoFit/>
          </a:bodyPr>
          <a:lstStyle/>
          <a:p>
            <a:pPr algn="l">
              <a:lnSpc>
                <a:spcPts val="3713"/>
              </a:lnSpc>
            </a:pPr>
            <a:r>
              <a:rPr lang="en-US" sz="3094" b="1" u="sng">
                <a:solidFill>
                  <a:srgbClr val="FFFFFF"/>
                </a:solidFill>
                <a:latin typeface="Poppins Semi-Bold"/>
                <a:ea typeface="Poppins Semi-Bold"/>
                <a:cs typeface="Poppins Semi-Bold"/>
                <a:sym typeface="Poppins Semi-Bold"/>
              </a:rPr>
              <a:t>Identification and Suggestion</a:t>
            </a:r>
          </a:p>
        </p:txBody>
      </p:sp>
      <p:sp>
        <p:nvSpPr>
          <p:cNvPr id="23" name="TextBox 23"/>
          <p:cNvSpPr txBox="1"/>
          <p:nvPr/>
        </p:nvSpPr>
        <p:spPr>
          <a:xfrm>
            <a:off x="11353184" y="7169656"/>
            <a:ext cx="3244677" cy="504825"/>
          </a:xfrm>
          <a:prstGeom prst="rect">
            <a:avLst/>
          </a:prstGeom>
        </p:spPr>
        <p:txBody>
          <a:bodyPr lIns="0" tIns="0" rIns="0" bIns="0" rtlCol="0" anchor="t">
            <a:spAutoFit/>
          </a:bodyPr>
          <a:lstStyle/>
          <a:p>
            <a:pPr algn="l">
              <a:lnSpc>
                <a:spcPts val="3713"/>
              </a:lnSpc>
            </a:pPr>
            <a:r>
              <a:rPr lang="en-US" sz="3094" b="1" u="sng">
                <a:solidFill>
                  <a:srgbClr val="FFFFFF"/>
                </a:solidFill>
                <a:latin typeface="Poppins Semi-Bold"/>
                <a:ea typeface="Poppins Semi-Bold"/>
                <a:cs typeface="Poppins Semi-Bold"/>
                <a:sym typeface="Poppins Semi-Bold"/>
              </a:rPr>
              <a:t>Visualization</a:t>
            </a:r>
          </a:p>
        </p:txBody>
      </p:sp>
      <p:sp>
        <p:nvSpPr>
          <p:cNvPr id="24" name="TextBox 24"/>
          <p:cNvSpPr txBox="1"/>
          <p:nvPr/>
        </p:nvSpPr>
        <p:spPr>
          <a:xfrm>
            <a:off x="11353184" y="2605672"/>
            <a:ext cx="5656603" cy="824865"/>
          </a:xfrm>
          <a:prstGeom prst="rect">
            <a:avLst/>
          </a:prstGeom>
        </p:spPr>
        <p:txBody>
          <a:bodyPr lIns="0" tIns="0" rIns="0" bIns="0" rtlCol="0" anchor="t">
            <a:spAutoFit/>
          </a:bodyPr>
          <a:lstStyle/>
          <a:p>
            <a:pPr algn="l">
              <a:lnSpc>
                <a:spcPts val="3359"/>
              </a:lnSpc>
            </a:pPr>
            <a:r>
              <a:rPr lang="en-US" sz="2399">
                <a:solidFill>
                  <a:srgbClr val="A6A6A6"/>
                </a:solidFill>
                <a:latin typeface="Inter"/>
                <a:ea typeface="Inter"/>
                <a:cs typeface="Inter"/>
                <a:sym typeface="Inter"/>
              </a:rPr>
              <a:t>Analyze the growth and engagement of the Chef Prateek’s Kitchen Channel</a:t>
            </a:r>
          </a:p>
        </p:txBody>
      </p:sp>
      <p:sp>
        <p:nvSpPr>
          <p:cNvPr id="25" name="TextBox 25"/>
          <p:cNvSpPr txBox="1"/>
          <p:nvPr/>
        </p:nvSpPr>
        <p:spPr>
          <a:xfrm>
            <a:off x="11353184" y="5184845"/>
            <a:ext cx="5656603" cy="1243965"/>
          </a:xfrm>
          <a:prstGeom prst="rect">
            <a:avLst/>
          </a:prstGeom>
        </p:spPr>
        <p:txBody>
          <a:bodyPr lIns="0" tIns="0" rIns="0" bIns="0" rtlCol="0" anchor="t">
            <a:spAutoFit/>
          </a:bodyPr>
          <a:lstStyle/>
          <a:p>
            <a:pPr algn="l">
              <a:lnSpc>
                <a:spcPts val="3359"/>
              </a:lnSpc>
            </a:pPr>
            <a:r>
              <a:rPr lang="en-US" sz="2399">
                <a:solidFill>
                  <a:srgbClr val="A6A6A6"/>
                </a:solidFill>
                <a:latin typeface="Inter"/>
                <a:ea typeface="Inter"/>
                <a:cs typeface="Inter"/>
                <a:sym typeface="Inter"/>
              </a:rPr>
              <a:t>Identify high performing content and suggesting data driven content strategies </a:t>
            </a:r>
          </a:p>
        </p:txBody>
      </p:sp>
      <p:sp>
        <p:nvSpPr>
          <p:cNvPr id="26" name="TextBox 26"/>
          <p:cNvSpPr txBox="1"/>
          <p:nvPr/>
        </p:nvSpPr>
        <p:spPr>
          <a:xfrm>
            <a:off x="11353184" y="7760239"/>
            <a:ext cx="5656603" cy="1243965"/>
          </a:xfrm>
          <a:prstGeom prst="rect">
            <a:avLst/>
          </a:prstGeom>
        </p:spPr>
        <p:txBody>
          <a:bodyPr lIns="0" tIns="0" rIns="0" bIns="0" rtlCol="0" anchor="t">
            <a:spAutoFit/>
          </a:bodyPr>
          <a:lstStyle/>
          <a:p>
            <a:pPr algn="l">
              <a:lnSpc>
                <a:spcPts val="3359"/>
              </a:lnSpc>
            </a:pPr>
            <a:r>
              <a:rPr lang="en-US" sz="2399">
                <a:solidFill>
                  <a:srgbClr val="A6A6A6"/>
                </a:solidFill>
                <a:latin typeface="Inter"/>
                <a:ea typeface="Inter"/>
                <a:cs typeface="Inter"/>
                <a:sym typeface="Inter"/>
              </a:rPr>
              <a:t>Visualize insights using Python Libraries such as, Matplotlib,Seaborn and Power BI</a:t>
            </a:r>
          </a:p>
        </p:txBody>
      </p:sp>
      <p:sp>
        <p:nvSpPr>
          <p:cNvPr id="27" name="Freeform 27"/>
          <p:cNvSpPr/>
          <p:nvPr/>
        </p:nvSpPr>
        <p:spPr>
          <a:xfrm>
            <a:off x="0" y="-26100"/>
            <a:ext cx="3619433" cy="2849669"/>
          </a:xfrm>
          <a:custGeom>
            <a:avLst/>
            <a:gdLst/>
            <a:ahLst/>
            <a:cxnLst/>
            <a:rect l="l" t="t" r="r" b="b"/>
            <a:pathLst>
              <a:path w="3619433" h="2849669">
                <a:moveTo>
                  <a:pt x="0" y="0"/>
                </a:moveTo>
                <a:lnTo>
                  <a:pt x="3619433" y="0"/>
                </a:lnTo>
                <a:lnTo>
                  <a:pt x="3619433" y="2849669"/>
                </a:lnTo>
                <a:lnTo>
                  <a:pt x="0" y="28496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Freeform 28"/>
          <p:cNvSpPr/>
          <p:nvPr/>
        </p:nvSpPr>
        <p:spPr>
          <a:xfrm>
            <a:off x="15964479" y="8619881"/>
            <a:ext cx="3619433" cy="2849669"/>
          </a:xfrm>
          <a:custGeom>
            <a:avLst/>
            <a:gdLst/>
            <a:ahLst/>
            <a:cxnLst/>
            <a:rect l="l" t="t" r="r" b="b"/>
            <a:pathLst>
              <a:path w="3619433" h="2849669">
                <a:moveTo>
                  <a:pt x="0" y="0"/>
                </a:moveTo>
                <a:lnTo>
                  <a:pt x="3619433" y="0"/>
                </a:lnTo>
                <a:lnTo>
                  <a:pt x="3619433" y="2849669"/>
                </a:lnTo>
                <a:lnTo>
                  <a:pt x="0" y="28496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263125" y="3823263"/>
            <a:ext cx="10559158" cy="6120102"/>
            <a:chOff x="0" y="0"/>
            <a:chExt cx="2781013" cy="1611879"/>
          </a:xfrm>
        </p:grpSpPr>
        <p:sp>
          <p:nvSpPr>
            <p:cNvPr id="4" name="Freeform 4"/>
            <p:cNvSpPr/>
            <p:nvPr/>
          </p:nvSpPr>
          <p:spPr>
            <a:xfrm>
              <a:off x="0" y="0"/>
              <a:ext cx="2781013" cy="1611879"/>
            </a:xfrm>
            <a:custGeom>
              <a:avLst/>
              <a:gdLst/>
              <a:ahLst/>
              <a:cxnLst/>
              <a:rect l="l" t="t" r="r" b="b"/>
              <a:pathLst>
                <a:path w="2781013" h="1611879">
                  <a:moveTo>
                    <a:pt x="37393" y="0"/>
                  </a:moveTo>
                  <a:lnTo>
                    <a:pt x="2743620" y="0"/>
                  </a:lnTo>
                  <a:cubicBezTo>
                    <a:pt x="2764271" y="0"/>
                    <a:pt x="2781013" y="16741"/>
                    <a:pt x="2781013" y="37393"/>
                  </a:cubicBezTo>
                  <a:lnTo>
                    <a:pt x="2781013" y="1574486"/>
                  </a:lnTo>
                  <a:cubicBezTo>
                    <a:pt x="2781013" y="1584403"/>
                    <a:pt x="2777073" y="1593914"/>
                    <a:pt x="2770061" y="1600927"/>
                  </a:cubicBezTo>
                  <a:cubicBezTo>
                    <a:pt x="2763048" y="1607939"/>
                    <a:pt x="2753537" y="1611879"/>
                    <a:pt x="2743620" y="1611879"/>
                  </a:cubicBezTo>
                  <a:lnTo>
                    <a:pt x="37393" y="1611879"/>
                  </a:lnTo>
                  <a:cubicBezTo>
                    <a:pt x="27476" y="1611879"/>
                    <a:pt x="17965" y="1607939"/>
                    <a:pt x="10952" y="1600927"/>
                  </a:cubicBezTo>
                  <a:cubicBezTo>
                    <a:pt x="3940" y="1593914"/>
                    <a:pt x="0" y="1584403"/>
                    <a:pt x="0" y="1574486"/>
                  </a:cubicBezTo>
                  <a:lnTo>
                    <a:pt x="0" y="37393"/>
                  </a:lnTo>
                  <a:cubicBezTo>
                    <a:pt x="0" y="27476"/>
                    <a:pt x="3940" y="17965"/>
                    <a:pt x="10952" y="10952"/>
                  </a:cubicBezTo>
                  <a:cubicBezTo>
                    <a:pt x="17965" y="3940"/>
                    <a:pt x="27476" y="0"/>
                    <a:pt x="37393" y="0"/>
                  </a:cubicBezTo>
                  <a:close/>
                </a:path>
              </a:pathLst>
            </a:custGeom>
            <a:gradFill rotWithShape="1">
              <a:gsLst>
                <a:gs pos="0">
                  <a:srgbClr val="FF5757">
                    <a:alpha val="100000"/>
                  </a:srgbClr>
                </a:gs>
                <a:gs pos="100000">
                  <a:srgbClr val="8C52FF">
                    <a:alpha val="100000"/>
                  </a:srgbClr>
                </a:gs>
              </a:gsLst>
              <a:lin ang="2700000"/>
            </a:gradFill>
          </p:spPr>
        </p:sp>
        <p:sp>
          <p:nvSpPr>
            <p:cNvPr id="5" name="TextBox 5"/>
            <p:cNvSpPr txBox="1"/>
            <p:nvPr/>
          </p:nvSpPr>
          <p:spPr>
            <a:xfrm>
              <a:off x="0" y="-19050"/>
              <a:ext cx="2781013" cy="1630929"/>
            </a:xfrm>
            <a:prstGeom prst="rect">
              <a:avLst/>
            </a:prstGeom>
          </p:spPr>
          <p:txBody>
            <a:bodyPr lIns="50800" tIns="50800" rIns="50800" bIns="50800" rtlCol="0" anchor="ctr"/>
            <a:lstStyle/>
            <a:p>
              <a:pPr algn="ctr">
                <a:lnSpc>
                  <a:spcPts val="2999"/>
                </a:lnSpc>
              </a:pPr>
              <a:endParaRPr/>
            </a:p>
          </p:txBody>
        </p:sp>
      </p:grpSp>
      <p:grpSp>
        <p:nvGrpSpPr>
          <p:cNvPr id="6" name="Group 6"/>
          <p:cNvGrpSpPr/>
          <p:nvPr/>
        </p:nvGrpSpPr>
        <p:grpSpPr>
          <a:xfrm>
            <a:off x="11962846" y="5636132"/>
            <a:ext cx="6603464" cy="4584864"/>
            <a:chOff x="0" y="0"/>
            <a:chExt cx="1739184" cy="1207536"/>
          </a:xfrm>
        </p:grpSpPr>
        <p:sp>
          <p:nvSpPr>
            <p:cNvPr id="7" name="Freeform 7"/>
            <p:cNvSpPr/>
            <p:nvPr/>
          </p:nvSpPr>
          <p:spPr>
            <a:xfrm>
              <a:off x="0" y="0"/>
              <a:ext cx="1739184" cy="1207536"/>
            </a:xfrm>
            <a:custGeom>
              <a:avLst/>
              <a:gdLst/>
              <a:ahLst/>
              <a:cxnLst/>
              <a:rect l="l" t="t" r="r" b="b"/>
              <a:pathLst>
                <a:path w="1739184" h="1207536">
                  <a:moveTo>
                    <a:pt x="59793" y="0"/>
                  </a:moveTo>
                  <a:lnTo>
                    <a:pt x="1679391" y="0"/>
                  </a:lnTo>
                  <a:cubicBezTo>
                    <a:pt x="1695249" y="0"/>
                    <a:pt x="1710458" y="6300"/>
                    <a:pt x="1721671" y="17513"/>
                  </a:cubicBezTo>
                  <a:cubicBezTo>
                    <a:pt x="1732884" y="28726"/>
                    <a:pt x="1739184" y="43935"/>
                    <a:pt x="1739184" y="59793"/>
                  </a:cubicBezTo>
                  <a:lnTo>
                    <a:pt x="1739184" y="1147744"/>
                  </a:lnTo>
                  <a:cubicBezTo>
                    <a:pt x="1739184" y="1180766"/>
                    <a:pt x="1712414" y="1207536"/>
                    <a:pt x="1679391" y="1207536"/>
                  </a:cubicBezTo>
                  <a:lnTo>
                    <a:pt x="59793" y="1207536"/>
                  </a:lnTo>
                  <a:cubicBezTo>
                    <a:pt x="26770" y="1207536"/>
                    <a:pt x="0" y="1180766"/>
                    <a:pt x="0" y="1147744"/>
                  </a:cubicBezTo>
                  <a:lnTo>
                    <a:pt x="0" y="59793"/>
                  </a:lnTo>
                  <a:cubicBezTo>
                    <a:pt x="0" y="26770"/>
                    <a:pt x="26770" y="0"/>
                    <a:pt x="59793" y="0"/>
                  </a:cubicBezTo>
                  <a:close/>
                </a:path>
              </a:pathLst>
            </a:custGeom>
            <a:gradFill rotWithShape="1">
              <a:gsLst>
                <a:gs pos="0">
                  <a:srgbClr val="FF5757">
                    <a:alpha val="100000"/>
                  </a:srgbClr>
                </a:gs>
                <a:gs pos="100000">
                  <a:srgbClr val="8C52FF">
                    <a:alpha val="100000"/>
                  </a:srgbClr>
                </a:gs>
              </a:gsLst>
              <a:lin ang="2700000"/>
            </a:gradFill>
          </p:spPr>
        </p:sp>
        <p:sp>
          <p:nvSpPr>
            <p:cNvPr id="8" name="TextBox 8"/>
            <p:cNvSpPr txBox="1"/>
            <p:nvPr/>
          </p:nvSpPr>
          <p:spPr>
            <a:xfrm>
              <a:off x="0" y="-19050"/>
              <a:ext cx="1739184" cy="1226586"/>
            </a:xfrm>
            <a:prstGeom prst="rect">
              <a:avLst/>
            </a:prstGeom>
          </p:spPr>
          <p:txBody>
            <a:bodyPr lIns="50800" tIns="50800" rIns="50800" bIns="50800" rtlCol="0" anchor="ctr"/>
            <a:lstStyle/>
            <a:p>
              <a:pPr algn="ctr">
                <a:lnSpc>
                  <a:spcPts val="2999"/>
                </a:lnSpc>
              </a:pPr>
              <a:endParaRPr/>
            </a:p>
          </p:txBody>
        </p:sp>
      </p:grpSp>
      <p:grpSp>
        <p:nvGrpSpPr>
          <p:cNvPr id="9" name="Group 9"/>
          <p:cNvGrpSpPr/>
          <p:nvPr/>
        </p:nvGrpSpPr>
        <p:grpSpPr>
          <a:xfrm>
            <a:off x="9738683" y="2011772"/>
            <a:ext cx="6749462" cy="4147174"/>
            <a:chOff x="0" y="0"/>
            <a:chExt cx="1045668" cy="642506"/>
          </a:xfrm>
        </p:grpSpPr>
        <p:sp>
          <p:nvSpPr>
            <p:cNvPr id="10" name="Freeform 10"/>
            <p:cNvSpPr/>
            <p:nvPr/>
          </p:nvSpPr>
          <p:spPr>
            <a:xfrm>
              <a:off x="0" y="0"/>
              <a:ext cx="1045668" cy="642506"/>
            </a:xfrm>
            <a:custGeom>
              <a:avLst/>
              <a:gdLst/>
              <a:ahLst/>
              <a:cxnLst/>
              <a:rect l="l" t="t" r="r" b="b"/>
              <a:pathLst>
                <a:path w="1045668" h="642506">
                  <a:moveTo>
                    <a:pt x="26382" y="0"/>
                  </a:moveTo>
                  <a:lnTo>
                    <a:pt x="1019286" y="0"/>
                  </a:lnTo>
                  <a:cubicBezTo>
                    <a:pt x="1026283" y="0"/>
                    <a:pt x="1032994" y="2780"/>
                    <a:pt x="1037941" y="7727"/>
                  </a:cubicBezTo>
                  <a:cubicBezTo>
                    <a:pt x="1042889" y="12675"/>
                    <a:pt x="1045668" y="19385"/>
                    <a:pt x="1045668" y="26382"/>
                  </a:cubicBezTo>
                  <a:lnTo>
                    <a:pt x="1045668" y="616124"/>
                  </a:lnTo>
                  <a:cubicBezTo>
                    <a:pt x="1045668" y="630694"/>
                    <a:pt x="1033857" y="642506"/>
                    <a:pt x="1019286" y="642506"/>
                  </a:cubicBezTo>
                  <a:lnTo>
                    <a:pt x="26382" y="642506"/>
                  </a:lnTo>
                  <a:cubicBezTo>
                    <a:pt x="19385" y="642506"/>
                    <a:pt x="12675" y="639726"/>
                    <a:pt x="7727" y="634779"/>
                  </a:cubicBezTo>
                  <a:cubicBezTo>
                    <a:pt x="2780" y="629831"/>
                    <a:pt x="0" y="623121"/>
                    <a:pt x="0" y="616124"/>
                  </a:cubicBezTo>
                  <a:lnTo>
                    <a:pt x="0" y="26382"/>
                  </a:lnTo>
                  <a:cubicBezTo>
                    <a:pt x="0" y="19385"/>
                    <a:pt x="2780" y="12675"/>
                    <a:pt x="7727" y="7727"/>
                  </a:cubicBezTo>
                  <a:cubicBezTo>
                    <a:pt x="12675" y="2780"/>
                    <a:pt x="19385" y="0"/>
                    <a:pt x="26382" y="0"/>
                  </a:cubicBezTo>
                  <a:close/>
                </a:path>
              </a:pathLst>
            </a:custGeom>
            <a:blipFill>
              <a:blip r:embed="rId3"/>
              <a:stretch>
                <a:fillRect l="-4698" r="-4698"/>
              </a:stretch>
            </a:blipFill>
          </p:spPr>
        </p:sp>
      </p:grpSp>
      <p:pic>
        <p:nvPicPr>
          <p:cNvPr id="11" name="Picture 11"/>
          <p:cNvPicPr>
            <a:picLocks noChangeAspect="1"/>
          </p:cNvPicPr>
          <p:nvPr/>
        </p:nvPicPr>
        <p:blipFill>
          <a:blip r:embed="rId4"/>
          <a:stretch>
            <a:fillRect/>
          </a:stretch>
        </p:blipFill>
        <p:spPr>
          <a:xfrm>
            <a:off x="545978" y="-42167"/>
            <a:ext cx="7878344" cy="3426638"/>
          </a:xfrm>
          <a:prstGeom prst="rect">
            <a:avLst/>
          </a:prstGeom>
        </p:spPr>
      </p:pic>
      <p:sp>
        <p:nvSpPr>
          <p:cNvPr id="12" name="Freeform 12"/>
          <p:cNvSpPr/>
          <p:nvPr/>
        </p:nvSpPr>
        <p:spPr>
          <a:xfrm>
            <a:off x="-676258" y="2419207"/>
            <a:ext cx="1878766" cy="1479198"/>
          </a:xfrm>
          <a:custGeom>
            <a:avLst/>
            <a:gdLst/>
            <a:ahLst/>
            <a:cxnLst/>
            <a:rect l="l" t="t" r="r" b="b"/>
            <a:pathLst>
              <a:path w="1878766" h="1479198">
                <a:moveTo>
                  <a:pt x="0" y="0"/>
                </a:moveTo>
                <a:lnTo>
                  <a:pt x="1878765" y="0"/>
                </a:lnTo>
                <a:lnTo>
                  <a:pt x="1878765" y="1479199"/>
                </a:lnTo>
                <a:lnTo>
                  <a:pt x="0" y="1479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3" name="Picture 13"/>
          <p:cNvPicPr>
            <a:picLocks noChangeAspect="1"/>
          </p:cNvPicPr>
          <p:nvPr/>
        </p:nvPicPr>
        <p:blipFill>
          <a:blip r:embed="rId7"/>
          <a:srcRect/>
          <a:stretch>
            <a:fillRect/>
          </a:stretch>
        </p:blipFill>
        <p:spPr>
          <a:xfrm>
            <a:off x="13113414" y="6158946"/>
            <a:ext cx="5174586" cy="4062050"/>
          </a:xfrm>
          <a:prstGeom prst="rect">
            <a:avLst/>
          </a:prstGeom>
        </p:spPr>
      </p:pic>
      <p:sp>
        <p:nvSpPr>
          <p:cNvPr id="14" name="TextBox 14"/>
          <p:cNvSpPr txBox="1"/>
          <p:nvPr/>
        </p:nvSpPr>
        <p:spPr>
          <a:xfrm>
            <a:off x="6204955" y="566737"/>
            <a:ext cx="12808697" cy="876300"/>
          </a:xfrm>
          <a:prstGeom prst="rect">
            <a:avLst/>
          </a:prstGeom>
        </p:spPr>
        <p:txBody>
          <a:bodyPr lIns="0" tIns="0" rIns="0" bIns="0" rtlCol="0" anchor="t">
            <a:spAutoFit/>
          </a:bodyPr>
          <a:lstStyle/>
          <a:p>
            <a:pPr algn="l">
              <a:lnSpc>
                <a:spcPts val="6599"/>
              </a:lnSpc>
            </a:pPr>
            <a:r>
              <a:rPr lang="en-US" sz="5499" b="1">
                <a:solidFill>
                  <a:srgbClr val="FFFFFF"/>
                </a:solidFill>
                <a:latin typeface="Poppins Semi-Bold"/>
                <a:ea typeface="Poppins Semi-Bold"/>
                <a:cs typeface="Poppins Semi-Bold"/>
                <a:sym typeface="Poppins Semi-Bold"/>
              </a:rPr>
              <a:t>Cleaned Python EDA Notebook</a:t>
            </a:r>
          </a:p>
        </p:txBody>
      </p:sp>
      <p:sp>
        <p:nvSpPr>
          <p:cNvPr id="15" name="TextBox 15"/>
          <p:cNvSpPr txBox="1"/>
          <p:nvPr/>
        </p:nvSpPr>
        <p:spPr>
          <a:xfrm>
            <a:off x="441912" y="4030206"/>
            <a:ext cx="10201582" cy="5553816"/>
          </a:xfrm>
          <a:prstGeom prst="rect">
            <a:avLst/>
          </a:prstGeom>
        </p:spPr>
        <p:txBody>
          <a:bodyPr lIns="0" tIns="0" rIns="0" bIns="0" rtlCol="0" anchor="t">
            <a:spAutoFit/>
          </a:bodyPr>
          <a:lstStyle/>
          <a:p>
            <a:pPr marL="644900" lvl="1" indent="-322450" algn="just">
              <a:lnSpc>
                <a:spcPts val="4928"/>
              </a:lnSpc>
              <a:buFont typeface="Arial"/>
              <a:buChar char="•"/>
            </a:pPr>
            <a:r>
              <a:rPr lang="en-US" sz="2987" b="1" spc="-110">
                <a:solidFill>
                  <a:srgbClr val="FFFFFF"/>
                </a:solidFill>
                <a:latin typeface="Poppins Semi-Bold"/>
                <a:ea typeface="Poppins Semi-Bold"/>
                <a:cs typeface="Poppins Semi-Bold"/>
                <a:sym typeface="Poppins Semi-Bold"/>
              </a:rPr>
              <a:t>Loading Data → Pandas, read.csv()</a:t>
            </a:r>
          </a:p>
          <a:p>
            <a:pPr marL="644900" lvl="1" indent="-322450" algn="just">
              <a:lnSpc>
                <a:spcPts val="4928"/>
              </a:lnSpc>
              <a:buFont typeface="Arial"/>
              <a:buChar char="•"/>
            </a:pPr>
            <a:r>
              <a:rPr lang="en-US" sz="2987" b="1" spc="-110">
                <a:solidFill>
                  <a:srgbClr val="FFFFFF"/>
                </a:solidFill>
                <a:latin typeface="Poppins Semi-Bold"/>
                <a:ea typeface="Poppins Semi-Bold"/>
                <a:cs typeface="Poppins Semi-Bold"/>
                <a:sym typeface="Poppins Semi-Bold"/>
              </a:rPr>
              <a:t>Cleaning Data → handling nulls &amp; duplicates</a:t>
            </a:r>
          </a:p>
          <a:p>
            <a:pPr marL="644900" lvl="1" indent="-322450" algn="just">
              <a:lnSpc>
                <a:spcPts val="4928"/>
              </a:lnSpc>
              <a:buFont typeface="Arial"/>
              <a:buChar char="•"/>
            </a:pPr>
            <a:r>
              <a:rPr lang="en-US" sz="2987" b="1" spc="-110">
                <a:solidFill>
                  <a:srgbClr val="FFFFFF"/>
                </a:solidFill>
                <a:latin typeface="Poppins Semi-Bold"/>
                <a:ea typeface="Poppins Semi-Bold"/>
                <a:cs typeface="Poppins Semi-Bold"/>
                <a:sym typeface="Poppins Semi-Bold"/>
              </a:rPr>
              <a:t>Exploring Data → .describe(), .value_counts</a:t>
            </a:r>
          </a:p>
          <a:p>
            <a:pPr marL="644900" lvl="1" indent="-322450" algn="just">
              <a:lnSpc>
                <a:spcPts val="4928"/>
              </a:lnSpc>
              <a:buFont typeface="Arial"/>
              <a:buChar char="•"/>
            </a:pPr>
            <a:r>
              <a:rPr lang="en-US" sz="2987" b="1" spc="-110">
                <a:solidFill>
                  <a:srgbClr val="FFFFFF"/>
                </a:solidFill>
                <a:latin typeface="Poppins Semi-Bold"/>
                <a:ea typeface="Poppins Semi-Bold"/>
                <a:cs typeface="Poppins Semi-Bold"/>
                <a:sym typeface="Poppins Semi-Bold"/>
              </a:rPr>
              <a:t>Univariate Analysis → Bar &amp; Line Graph</a:t>
            </a:r>
          </a:p>
          <a:p>
            <a:pPr marL="644900" lvl="1" indent="-322450" algn="just">
              <a:lnSpc>
                <a:spcPts val="4928"/>
              </a:lnSpc>
              <a:buFont typeface="Arial"/>
              <a:buChar char="•"/>
            </a:pPr>
            <a:r>
              <a:rPr lang="en-US" sz="2987" b="1" spc="-110">
                <a:solidFill>
                  <a:srgbClr val="FFFFFF"/>
                </a:solidFill>
                <a:latin typeface="Poppins Semi-Bold"/>
                <a:ea typeface="Poppins Semi-Bold"/>
                <a:cs typeface="Poppins Semi-Bold"/>
                <a:sym typeface="Poppins Semi-Bold"/>
              </a:rPr>
              <a:t>Multivariate Analysis → Correlation Matrix</a:t>
            </a:r>
          </a:p>
          <a:p>
            <a:pPr marL="644900" lvl="1" indent="-322450" algn="just">
              <a:lnSpc>
                <a:spcPts val="4928"/>
              </a:lnSpc>
              <a:buFont typeface="Arial"/>
              <a:buChar char="•"/>
            </a:pPr>
            <a:r>
              <a:rPr lang="en-US" sz="2987" b="1" spc="-110">
                <a:solidFill>
                  <a:srgbClr val="FFFFFF"/>
                </a:solidFill>
                <a:latin typeface="Poppins Semi-Bold"/>
                <a:ea typeface="Poppins Semi-Bold"/>
                <a:cs typeface="Poppins Semi-Bold"/>
                <a:sym typeface="Poppins Semi-Bold"/>
              </a:rPr>
              <a:t>Outlier &amp; Anomaly Detection → Isolationforest &amp; IQR</a:t>
            </a:r>
          </a:p>
          <a:p>
            <a:pPr marL="644900" lvl="1" indent="-322450" algn="just">
              <a:lnSpc>
                <a:spcPts val="4928"/>
              </a:lnSpc>
              <a:buFont typeface="Arial"/>
              <a:buChar char="•"/>
            </a:pPr>
            <a:r>
              <a:rPr lang="en-US" sz="2987" b="1" spc="-110">
                <a:solidFill>
                  <a:srgbClr val="FFFFFF"/>
                </a:solidFill>
                <a:latin typeface="Poppins Semi-Bold"/>
                <a:ea typeface="Poppins Semi-Bold"/>
                <a:cs typeface="Poppins Semi-Bold"/>
                <a:sym typeface="Poppins Semi-Bold"/>
              </a:rPr>
              <a:t>Sentimental Analysis → textblob</a:t>
            </a:r>
          </a:p>
          <a:p>
            <a:pPr marL="644900" lvl="1" indent="-322450" algn="just">
              <a:lnSpc>
                <a:spcPts val="4928"/>
              </a:lnSpc>
              <a:buFont typeface="Arial"/>
              <a:buChar char="•"/>
            </a:pPr>
            <a:r>
              <a:rPr lang="en-US" sz="2987" b="1" spc="-110">
                <a:solidFill>
                  <a:srgbClr val="FFFFFF"/>
                </a:solidFill>
                <a:latin typeface="Poppins Semi-Bold"/>
                <a:ea typeface="Poppins Semi-Bold"/>
                <a:cs typeface="Poppins Semi-Bold"/>
                <a:sym typeface="Poppins Semi-Bold"/>
              </a:rPr>
              <a:t>SWOT Analysis → tabulate</a:t>
            </a:r>
          </a:p>
          <a:p>
            <a:pPr marL="644900" lvl="1" indent="-322450" algn="just">
              <a:lnSpc>
                <a:spcPts val="4928"/>
              </a:lnSpc>
              <a:buFont typeface="Arial"/>
              <a:buChar char="•"/>
            </a:pPr>
            <a:r>
              <a:rPr lang="en-US" sz="2987" b="1" spc="-110">
                <a:solidFill>
                  <a:srgbClr val="FFFFFF"/>
                </a:solidFill>
                <a:latin typeface="Poppins Semi-Bold"/>
                <a:ea typeface="Poppins Semi-Bold"/>
                <a:cs typeface="Poppins Semi-Bold"/>
                <a:sym typeface="Poppins Semi-Bold"/>
              </a:rPr>
              <a:t>Visualization → Power BI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774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263125" y="6920404"/>
            <a:ext cx="8400074" cy="3318854"/>
            <a:chOff x="0" y="0"/>
            <a:chExt cx="2212365" cy="874101"/>
          </a:xfrm>
        </p:grpSpPr>
        <p:sp>
          <p:nvSpPr>
            <p:cNvPr id="4" name="Freeform 4"/>
            <p:cNvSpPr/>
            <p:nvPr/>
          </p:nvSpPr>
          <p:spPr>
            <a:xfrm>
              <a:off x="0" y="0"/>
              <a:ext cx="2212365" cy="874101"/>
            </a:xfrm>
            <a:custGeom>
              <a:avLst/>
              <a:gdLst/>
              <a:ahLst/>
              <a:cxnLst/>
              <a:rect l="l" t="t" r="r" b="b"/>
              <a:pathLst>
                <a:path w="2212365" h="874101">
                  <a:moveTo>
                    <a:pt x="47004" y="0"/>
                  </a:moveTo>
                  <a:lnTo>
                    <a:pt x="2165361" y="0"/>
                  </a:lnTo>
                  <a:cubicBezTo>
                    <a:pt x="2191321" y="0"/>
                    <a:pt x="2212365" y="21044"/>
                    <a:pt x="2212365" y="47004"/>
                  </a:cubicBezTo>
                  <a:lnTo>
                    <a:pt x="2212365" y="827097"/>
                  </a:lnTo>
                  <a:cubicBezTo>
                    <a:pt x="2212365" y="839564"/>
                    <a:pt x="2207413" y="851519"/>
                    <a:pt x="2198598" y="860334"/>
                  </a:cubicBezTo>
                  <a:cubicBezTo>
                    <a:pt x="2189783" y="869149"/>
                    <a:pt x="2177827" y="874101"/>
                    <a:pt x="2165361" y="874101"/>
                  </a:cubicBezTo>
                  <a:lnTo>
                    <a:pt x="47004" y="874101"/>
                  </a:lnTo>
                  <a:cubicBezTo>
                    <a:pt x="21044" y="874101"/>
                    <a:pt x="0" y="853057"/>
                    <a:pt x="0" y="827097"/>
                  </a:cubicBezTo>
                  <a:lnTo>
                    <a:pt x="0" y="47004"/>
                  </a:lnTo>
                  <a:cubicBezTo>
                    <a:pt x="0" y="21044"/>
                    <a:pt x="21044" y="0"/>
                    <a:pt x="47004" y="0"/>
                  </a:cubicBezTo>
                  <a:close/>
                </a:path>
              </a:pathLst>
            </a:custGeom>
            <a:solidFill>
              <a:srgbClr val="000000">
                <a:alpha val="0"/>
              </a:srgbClr>
            </a:solidFill>
            <a:ln w="28575" cap="rnd">
              <a:solidFill>
                <a:srgbClr val="FFFFFF"/>
              </a:solidFill>
              <a:prstDash val="solid"/>
              <a:round/>
            </a:ln>
          </p:spPr>
        </p:sp>
        <p:sp>
          <p:nvSpPr>
            <p:cNvPr id="5" name="TextBox 5"/>
            <p:cNvSpPr txBox="1"/>
            <p:nvPr/>
          </p:nvSpPr>
          <p:spPr>
            <a:xfrm>
              <a:off x="0" y="-19050"/>
              <a:ext cx="2212365" cy="893151"/>
            </a:xfrm>
            <a:prstGeom prst="rect">
              <a:avLst/>
            </a:prstGeom>
          </p:spPr>
          <p:txBody>
            <a:bodyPr lIns="50800" tIns="50800" rIns="50800" bIns="50800" rtlCol="0" anchor="ctr"/>
            <a:lstStyle/>
            <a:p>
              <a:pPr algn="ctr">
                <a:lnSpc>
                  <a:spcPts val="2999"/>
                </a:lnSpc>
              </a:pPr>
              <a:endParaRPr/>
            </a:p>
          </p:txBody>
        </p:sp>
      </p:grpSp>
      <p:grpSp>
        <p:nvGrpSpPr>
          <p:cNvPr id="7" name="Group 7"/>
          <p:cNvGrpSpPr/>
          <p:nvPr/>
        </p:nvGrpSpPr>
        <p:grpSpPr>
          <a:xfrm>
            <a:off x="9799667" y="6913302"/>
            <a:ext cx="8256771" cy="3325956"/>
            <a:chOff x="0" y="0"/>
            <a:chExt cx="2174623" cy="875972"/>
          </a:xfrm>
        </p:grpSpPr>
        <p:sp>
          <p:nvSpPr>
            <p:cNvPr id="8" name="Freeform 8"/>
            <p:cNvSpPr/>
            <p:nvPr/>
          </p:nvSpPr>
          <p:spPr>
            <a:xfrm>
              <a:off x="0" y="0"/>
              <a:ext cx="2174623" cy="875972"/>
            </a:xfrm>
            <a:custGeom>
              <a:avLst/>
              <a:gdLst/>
              <a:ahLst/>
              <a:cxnLst/>
              <a:rect l="l" t="t" r="r" b="b"/>
              <a:pathLst>
                <a:path w="2174623" h="875972">
                  <a:moveTo>
                    <a:pt x="47820" y="0"/>
                  </a:moveTo>
                  <a:lnTo>
                    <a:pt x="2126803" y="0"/>
                  </a:lnTo>
                  <a:cubicBezTo>
                    <a:pt x="2139486" y="0"/>
                    <a:pt x="2151649" y="5038"/>
                    <a:pt x="2160617" y="14006"/>
                  </a:cubicBezTo>
                  <a:cubicBezTo>
                    <a:pt x="2169585" y="22974"/>
                    <a:pt x="2174623" y="35137"/>
                    <a:pt x="2174623" y="47820"/>
                  </a:cubicBezTo>
                  <a:lnTo>
                    <a:pt x="2174623" y="828152"/>
                  </a:lnTo>
                  <a:cubicBezTo>
                    <a:pt x="2174623" y="840835"/>
                    <a:pt x="2169585" y="852998"/>
                    <a:pt x="2160617" y="861966"/>
                  </a:cubicBezTo>
                  <a:cubicBezTo>
                    <a:pt x="2151649" y="870934"/>
                    <a:pt x="2139486" y="875972"/>
                    <a:pt x="2126803" y="875972"/>
                  </a:cubicBezTo>
                  <a:lnTo>
                    <a:pt x="47820" y="875972"/>
                  </a:lnTo>
                  <a:cubicBezTo>
                    <a:pt x="35137" y="875972"/>
                    <a:pt x="22974" y="870934"/>
                    <a:pt x="14006" y="861966"/>
                  </a:cubicBezTo>
                  <a:cubicBezTo>
                    <a:pt x="5038" y="852998"/>
                    <a:pt x="0" y="840835"/>
                    <a:pt x="0" y="828152"/>
                  </a:cubicBezTo>
                  <a:lnTo>
                    <a:pt x="0" y="47820"/>
                  </a:lnTo>
                  <a:cubicBezTo>
                    <a:pt x="0" y="35137"/>
                    <a:pt x="5038" y="22974"/>
                    <a:pt x="14006" y="14006"/>
                  </a:cubicBezTo>
                  <a:cubicBezTo>
                    <a:pt x="22974" y="5038"/>
                    <a:pt x="35137" y="0"/>
                    <a:pt x="47820" y="0"/>
                  </a:cubicBezTo>
                  <a:close/>
                </a:path>
              </a:pathLst>
            </a:custGeom>
            <a:solidFill>
              <a:srgbClr val="000000">
                <a:alpha val="0"/>
              </a:srgbClr>
            </a:solidFill>
            <a:ln w="28575" cap="rnd">
              <a:solidFill>
                <a:srgbClr val="FFFFFF"/>
              </a:solidFill>
              <a:prstDash val="solid"/>
              <a:round/>
            </a:ln>
          </p:spPr>
        </p:sp>
        <p:sp>
          <p:nvSpPr>
            <p:cNvPr id="9" name="TextBox 9"/>
            <p:cNvSpPr txBox="1"/>
            <p:nvPr/>
          </p:nvSpPr>
          <p:spPr>
            <a:xfrm>
              <a:off x="0" y="-19050"/>
              <a:ext cx="2174623" cy="895022"/>
            </a:xfrm>
            <a:prstGeom prst="rect">
              <a:avLst/>
            </a:prstGeom>
          </p:spPr>
          <p:txBody>
            <a:bodyPr lIns="50800" tIns="50800" rIns="50800" bIns="50800" rtlCol="0" anchor="ctr"/>
            <a:lstStyle/>
            <a:p>
              <a:pPr algn="ctr">
                <a:lnSpc>
                  <a:spcPts val="2999"/>
                </a:lnSpc>
              </a:pPr>
              <a:endParaRPr/>
            </a:p>
          </p:txBody>
        </p:sp>
      </p:grpSp>
      <p:sp>
        <p:nvSpPr>
          <p:cNvPr id="11" name="Freeform 11"/>
          <p:cNvSpPr/>
          <p:nvPr/>
        </p:nvSpPr>
        <p:spPr>
          <a:xfrm>
            <a:off x="0" y="1230499"/>
            <a:ext cx="8905791" cy="5489880"/>
          </a:xfrm>
          <a:custGeom>
            <a:avLst/>
            <a:gdLst/>
            <a:ahLst/>
            <a:cxnLst/>
            <a:rect l="l" t="t" r="r" b="b"/>
            <a:pathLst>
              <a:path w="9881677" h="5489880">
                <a:moveTo>
                  <a:pt x="0" y="0"/>
                </a:moveTo>
                <a:lnTo>
                  <a:pt x="9881676" y="0"/>
                </a:lnTo>
                <a:lnTo>
                  <a:pt x="9881676" y="5489880"/>
                </a:lnTo>
                <a:lnTo>
                  <a:pt x="0" y="5489880"/>
                </a:lnTo>
                <a:lnTo>
                  <a:pt x="0" y="0"/>
                </a:lnTo>
                <a:close/>
              </a:path>
            </a:pathLst>
          </a:custGeom>
          <a:blipFill>
            <a:blip r:embed="rId3"/>
            <a:stretch>
              <a:fillRect l="-56135" t="-60399" r="-114644" b="-113762"/>
            </a:stretch>
          </a:blipFill>
        </p:spPr>
      </p:sp>
      <p:sp>
        <p:nvSpPr>
          <p:cNvPr id="12" name="Freeform 12"/>
          <p:cNvSpPr/>
          <p:nvPr/>
        </p:nvSpPr>
        <p:spPr>
          <a:xfrm>
            <a:off x="9573709" y="1229149"/>
            <a:ext cx="8482729" cy="5489879"/>
          </a:xfrm>
          <a:custGeom>
            <a:avLst/>
            <a:gdLst/>
            <a:ahLst/>
            <a:cxnLst/>
            <a:rect l="l" t="t" r="r" b="b"/>
            <a:pathLst>
              <a:path w="8482729" h="5836706">
                <a:moveTo>
                  <a:pt x="0" y="0"/>
                </a:moveTo>
                <a:lnTo>
                  <a:pt x="8482729" y="0"/>
                </a:lnTo>
                <a:lnTo>
                  <a:pt x="8482729" y="5836706"/>
                </a:lnTo>
                <a:lnTo>
                  <a:pt x="0" y="5836706"/>
                </a:lnTo>
                <a:lnTo>
                  <a:pt x="0" y="0"/>
                </a:lnTo>
                <a:close/>
              </a:path>
            </a:pathLst>
          </a:custGeom>
          <a:blipFill>
            <a:blip r:embed="rId4"/>
            <a:stretch>
              <a:fillRect l="-37269" t="-32942" r="-39491" b="-11560"/>
            </a:stretch>
          </a:blipFill>
        </p:spPr>
      </p:sp>
      <p:sp>
        <p:nvSpPr>
          <p:cNvPr id="13" name="TextBox 13"/>
          <p:cNvSpPr txBox="1"/>
          <p:nvPr/>
        </p:nvSpPr>
        <p:spPr>
          <a:xfrm>
            <a:off x="4082827" y="200296"/>
            <a:ext cx="8693889" cy="876300"/>
          </a:xfrm>
          <a:prstGeom prst="rect">
            <a:avLst/>
          </a:prstGeom>
        </p:spPr>
        <p:txBody>
          <a:bodyPr lIns="0" tIns="0" rIns="0" bIns="0" rtlCol="0" anchor="t">
            <a:spAutoFit/>
          </a:bodyPr>
          <a:lstStyle/>
          <a:p>
            <a:pPr algn="ctr">
              <a:lnSpc>
                <a:spcPts val="6599"/>
              </a:lnSpc>
            </a:pPr>
            <a:r>
              <a:rPr lang="en-US" sz="5499" b="1">
                <a:solidFill>
                  <a:srgbClr val="FFFFFF"/>
                </a:solidFill>
                <a:latin typeface="Poppins Semi-Bold"/>
                <a:ea typeface="Poppins Semi-Bold"/>
                <a:cs typeface="Poppins Semi-Bold"/>
                <a:sym typeface="Poppins Semi-Bold"/>
              </a:rPr>
              <a:t>Summary Statistics</a:t>
            </a:r>
          </a:p>
        </p:txBody>
      </p:sp>
      <p:sp>
        <p:nvSpPr>
          <p:cNvPr id="15" name="TextBox 15"/>
          <p:cNvSpPr txBox="1"/>
          <p:nvPr/>
        </p:nvSpPr>
        <p:spPr>
          <a:xfrm>
            <a:off x="660277" y="7174885"/>
            <a:ext cx="6609351" cy="3388450"/>
          </a:xfrm>
          <a:prstGeom prst="rect">
            <a:avLst/>
          </a:prstGeom>
        </p:spPr>
        <p:txBody>
          <a:bodyPr lIns="0" tIns="0" rIns="0" bIns="0" rtlCol="0" anchor="t">
            <a:spAutoFit/>
          </a:bodyPr>
          <a:lstStyle/>
          <a:p>
            <a:pPr marL="598949" lvl="1" indent="-299475" algn="ctr">
              <a:lnSpc>
                <a:spcPts val="3883"/>
              </a:lnSpc>
              <a:buFont typeface="Arial"/>
              <a:buChar char="•"/>
            </a:pPr>
            <a:r>
              <a:rPr lang="en-US" sz="2774">
                <a:solidFill>
                  <a:srgbClr val="A6A6A6"/>
                </a:solidFill>
                <a:latin typeface="Inter"/>
                <a:ea typeface="Inter"/>
                <a:cs typeface="Inter"/>
                <a:sym typeface="Inter"/>
              </a:rPr>
              <a:t>Total Video Analyzed : 65</a:t>
            </a:r>
          </a:p>
          <a:p>
            <a:pPr marL="598949" lvl="1" indent="-299475" algn="ctr">
              <a:lnSpc>
                <a:spcPts val="3883"/>
              </a:lnSpc>
              <a:buFont typeface="Arial"/>
              <a:buChar char="•"/>
            </a:pPr>
            <a:r>
              <a:rPr lang="en-US" sz="2774">
                <a:solidFill>
                  <a:srgbClr val="A6A6A6"/>
                </a:solidFill>
                <a:latin typeface="Inter"/>
                <a:ea typeface="Inter"/>
                <a:cs typeface="Inter"/>
                <a:sym typeface="Inter"/>
              </a:rPr>
              <a:t>Total Views Analyzed : 65</a:t>
            </a:r>
          </a:p>
          <a:p>
            <a:pPr marL="598949" lvl="1" indent="-299475" algn="ctr">
              <a:lnSpc>
                <a:spcPts val="3883"/>
              </a:lnSpc>
              <a:buFont typeface="Arial"/>
              <a:buChar char="•"/>
            </a:pPr>
            <a:r>
              <a:rPr lang="en-US" sz="2774">
                <a:solidFill>
                  <a:srgbClr val="A6A6A6"/>
                </a:solidFill>
                <a:latin typeface="Inter"/>
                <a:ea typeface="Inter"/>
                <a:cs typeface="Inter"/>
                <a:sym typeface="Inter"/>
              </a:rPr>
              <a:t>Total Watch Time Analyzed : 65</a:t>
            </a:r>
          </a:p>
          <a:p>
            <a:pPr marL="598949" lvl="1" indent="-299475" algn="ctr">
              <a:lnSpc>
                <a:spcPts val="3883"/>
              </a:lnSpc>
              <a:buFont typeface="Arial"/>
              <a:buChar char="•"/>
            </a:pPr>
            <a:r>
              <a:rPr lang="en-US" sz="2774">
                <a:solidFill>
                  <a:srgbClr val="A6A6A6"/>
                </a:solidFill>
                <a:latin typeface="Inter"/>
                <a:ea typeface="Inter"/>
                <a:cs typeface="Inter"/>
                <a:sym typeface="Inter"/>
              </a:rPr>
              <a:t>Total Comments Analyzed : 65</a:t>
            </a:r>
          </a:p>
          <a:p>
            <a:pPr marL="598949" lvl="1" indent="-299475" algn="ctr">
              <a:lnSpc>
                <a:spcPts val="3883"/>
              </a:lnSpc>
              <a:buFont typeface="Arial"/>
              <a:buChar char="•"/>
            </a:pPr>
            <a:r>
              <a:rPr lang="en-US" sz="2774">
                <a:solidFill>
                  <a:srgbClr val="A6A6A6"/>
                </a:solidFill>
                <a:latin typeface="Inter"/>
                <a:ea typeface="Inter"/>
                <a:cs typeface="Inter"/>
                <a:sym typeface="Inter"/>
              </a:rPr>
              <a:t>Total Hashtags Analyzed : 0</a:t>
            </a:r>
          </a:p>
          <a:p>
            <a:pPr algn="ctr">
              <a:lnSpc>
                <a:spcPts val="3883"/>
              </a:lnSpc>
            </a:pPr>
            <a:endParaRPr lang="en-US" sz="2774">
              <a:solidFill>
                <a:srgbClr val="A6A6A6"/>
              </a:solidFill>
              <a:latin typeface="Inter"/>
              <a:ea typeface="Inter"/>
              <a:cs typeface="Inter"/>
              <a:sym typeface="Inter"/>
            </a:endParaRPr>
          </a:p>
          <a:p>
            <a:pPr algn="ctr">
              <a:lnSpc>
                <a:spcPts val="3883"/>
              </a:lnSpc>
            </a:pPr>
            <a:endParaRPr lang="en-US" sz="2774">
              <a:solidFill>
                <a:srgbClr val="A6A6A6"/>
              </a:solidFill>
              <a:latin typeface="Inter"/>
              <a:ea typeface="Inter"/>
              <a:cs typeface="Inter"/>
              <a:sym typeface="Inter"/>
            </a:endParaRPr>
          </a:p>
        </p:txBody>
      </p:sp>
      <p:sp>
        <p:nvSpPr>
          <p:cNvPr id="17" name="TextBox 17"/>
          <p:cNvSpPr txBox="1"/>
          <p:nvPr/>
        </p:nvSpPr>
        <p:spPr>
          <a:xfrm>
            <a:off x="10623377" y="7174885"/>
            <a:ext cx="6609351" cy="3459601"/>
          </a:xfrm>
          <a:prstGeom prst="rect">
            <a:avLst/>
          </a:prstGeom>
        </p:spPr>
        <p:txBody>
          <a:bodyPr lIns="0" tIns="0" rIns="0" bIns="0" rtlCol="0" anchor="t">
            <a:spAutoFit/>
          </a:bodyPr>
          <a:lstStyle/>
          <a:p>
            <a:pPr marL="598949" lvl="1" indent="-299475" algn="ctr">
              <a:lnSpc>
                <a:spcPts val="3883"/>
              </a:lnSpc>
              <a:buFont typeface="Arial"/>
              <a:buChar char="•"/>
            </a:pPr>
            <a:r>
              <a:rPr lang="en-US" sz="2774" dirty="0">
                <a:solidFill>
                  <a:srgbClr val="A6A6A6"/>
                </a:solidFill>
                <a:latin typeface="Inter"/>
                <a:ea typeface="Inter"/>
                <a:cs typeface="Inter"/>
                <a:sym typeface="Inter"/>
              </a:rPr>
              <a:t>Total Shorts Analyzed : 176</a:t>
            </a:r>
          </a:p>
          <a:p>
            <a:pPr marL="598949" lvl="1" indent="-299475" algn="ctr">
              <a:lnSpc>
                <a:spcPts val="3883"/>
              </a:lnSpc>
              <a:buFont typeface="Arial"/>
              <a:buChar char="•"/>
            </a:pPr>
            <a:r>
              <a:rPr lang="en-US" sz="2774" dirty="0">
                <a:solidFill>
                  <a:srgbClr val="A6A6A6"/>
                </a:solidFill>
                <a:latin typeface="Inter"/>
                <a:ea typeface="Inter"/>
                <a:cs typeface="Inter"/>
                <a:sym typeface="Inter"/>
              </a:rPr>
              <a:t>Total Views Analyzed: 176</a:t>
            </a:r>
          </a:p>
          <a:p>
            <a:pPr marL="598949" lvl="1" indent="-299475" algn="ctr">
              <a:lnSpc>
                <a:spcPts val="3883"/>
              </a:lnSpc>
              <a:buFont typeface="Arial"/>
              <a:buChar char="•"/>
            </a:pPr>
            <a:r>
              <a:rPr lang="en-US" sz="2774" dirty="0">
                <a:solidFill>
                  <a:srgbClr val="A6A6A6"/>
                </a:solidFill>
                <a:latin typeface="Inter"/>
                <a:ea typeface="Inter"/>
                <a:cs typeface="Inter"/>
                <a:sym typeface="Inter"/>
              </a:rPr>
              <a:t>Total Watch Time Analyzed : 176</a:t>
            </a:r>
          </a:p>
          <a:p>
            <a:pPr marL="598949" lvl="1" indent="-299475" algn="ctr">
              <a:lnSpc>
                <a:spcPts val="3883"/>
              </a:lnSpc>
              <a:buFont typeface="Arial"/>
              <a:buChar char="•"/>
            </a:pPr>
            <a:r>
              <a:rPr lang="en-US" sz="2774" dirty="0">
                <a:solidFill>
                  <a:srgbClr val="A6A6A6"/>
                </a:solidFill>
                <a:latin typeface="Inter"/>
                <a:ea typeface="Inter"/>
                <a:cs typeface="Inter"/>
                <a:sym typeface="Inter"/>
              </a:rPr>
              <a:t>Total Comments Analyzed : 176</a:t>
            </a:r>
          </a:p>
          <a:p>
            <a:pPr marL="598949" lvl="1" indent="-299475" algn="ctr">
              <a:lnSpc>
                <a:spcPts val="3883"/>
              </a:lnSpc>
              <a:buFont typeface="Arial"/>
              <a:buChar char="•"/>
            </a:pPr>
            <a:r>
              <a:rPr lang="en-US" sz="2774" dirty="0">
                <a:solidFill>
                  <a:srgbClr val="A6A6A6"/>
                </a:solidFill>
                <a:latin typeface="Inter"/>
                <a:ea typeface="Inter"/>
                <a:cs typeface="Inter"/>
                <a:sym typeface="Inter"/>
              </a:rPr>
              <a:t>Total Hashtags Analyzed : 176</a:t>
            </a:r>
          </a:p>
          <a:p>
            <a:pPr algn="ctr">
              <a:lnSpc>
                <a:spcPts val="3883"/>
              </a:lnSpc>
            </a:pPr>
            <a:endParaRPr lang="en-US" sz="2774" dirty="0">
              <a:solidFill>
                <a:srgbClr val="A6A6A6"/>
              </a:solidFill>
              <a:latin typeface="Inter"/>
              <a:ea typeface="Inter"/>
              <a:cs typeface="Inter"/>
              <a:sym typeface="Inter"/>
            </a:endParaRPr>
          </a:p>
          <a:p>
            <a:pPr algn="ctr">
              <a:lnSpc>
                <a:spcPts val="3883"/>
              </a:lnSpc>
            </a:pPr>
            <a:endParaRPr lang="en-US" sz="2774" dirty="0">
              <a:solidFill>
                <a:srgbClr val="A6A6A6"/>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756849" y="1356816"/>
            <a:ext cx="1878766" cy="1479198"/>
          </a:xfrm>
          <a:custGeom>
            <a:avLst/>
            <a:gdLst/>
            <a:ahLst/>
            <a:cxnLst/>
            <a:rect l="l" t="t" r="r" b="b"/>
            <a:pathLst>
              <a:path w="1878766" h="1479198">
                <a:moveTo>
                  <a:pt x="0" y="0"/>
                </a:moveTo>
                <a:lnTo>
                  <a:pt x="1878765" y="0"/>
                </a:lnTo>
                <a:lnTo>
                  <a:pt x="1878765" y="1479198"/>
                </a:lnTo>
                <a:lnTo>
                  <a:pt x="0" y="1479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7136388" y="1947463"/>
            <a:ext cx="518363" cy="578295"/>
          </a:xfrm>
          <a:custGeom>
            <a:avLst/>
            <a:gdLst/>
            <a:ahLst/>
            <a:cxnLst/>
            <a:rect l="l" t="t" r="r" b="b"/>
            <a:pathLst>
              <a:path w="518363" h="578295">
                <a:moveTo>
                  <a:pt x="0" y="0"/>
                </a:moveTo>
                <a:lnTo>
                  <a:pt x="518363" y="0"/>
                </a:lnTo>
                <a:lnTo>
                  <a:pt x="518363" y="578295"/>
                </a:lnTo>
                <a:lnTo>
                  <a:pt x="0" y="5782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923618" y="-47625"/>
            <a:ext cx="13794565" cy="1704975"/>
          </a:xfrm>
          <a:prstGeom prst="rect">
            <a:avLst/>
          </a:prstGeom>
        </p:spPr>
        <p:txBody>
          <a:bodyPr lIns="0" tIns="0" rIns="0" bIns="0" rtlCol="0" anchor="t">
            <a:spAutoFit/>
          </a:bodyPr>
          <a:lstStyle/>
          <a:p>
            <a:pPr algn="ctr">
              <a:lnSpc>
                <a:spcPts val="6599"/>
              </a:lnSpc>
            </a:pPr>
            <a:r>
              <a:rPr lang="en-US" sz="5499" b="1">
                <a:solidFill>
                  <a:srgbClr val="FFFFFF"/>
                </a:solidFill>
                <a:latin typeface="Poppins Semi-Bold"/>
                <a:ea typeface="Poppins Semi-Bold"/>
                <a:cs typeface="Poppins Semi-Bold"/>
                <a:sym typeface="Poppins Semi-Bold"/>
              </a:rPr>
              <a:t>Univariate Analysis of Chef Prateek’s Kitchen Channel’s Videos </a:t>
            </a:r>
          </a:p>
        </p:txBody>
      </p:sp>
      <p:pic>
        <p:nvPicPr>
          <p:cNvPr id="6" name="Picture 6"/>
          <p:cNvPicPr>
            <a:picLocks noChangeAspect="1"/>
          </p:cNvPicPr>
          <p:nvPr/>
        </p:nvPicPr>
        <p:blipFill>
          <a:blip r:embed="rId7"/>
          <a:stretch>
            <a:fillRect/>
          </a:stretch>
        </p:blipFill>
        <p:spPr>
          <a:xfrm>
            <a:off x="-2107863" y="427893"/>
            <a:ext cx="22876452" cy="112681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dirty="0"/>
          </a:p>
        </p:txBody>
      </p:sp>
      <p:sp>
        <p:nvSpPr>
          <p:cNvPr id="4" name="Freeform 4"/>
          <p:cNvSpPr/>
          <p:nvPr/>
        </p:nvSpPr>
        <p:spPr>
          <a:xfrm flipV="1">
            <a:off x="17230733" y="9115022"/>
            <a:ext cx="518363" cy="578295"/>
          </a:xfrm>
          <a:custGeom>
            <a:avLst/>
            <a:gdLst/>
            <a:ahLst/>
            <a:cxnLst/>
            <a:rect l="l" t="t" r="r" b="b"/>
            <a:pathLst>
              <a:path w="518363" h="578295">
                <a:moveTo>
                  <a:pt x="0" y="578295"/>
                </a:moveTo>
                <a:lnTo>
                  <a:pt x="518363" y="578295"/>
                </a:lnTo>
                <a:lnTo>
                  <a:pt x="518363" y="0"/>
                </a:lnTo>
                <a:lnTo>
                  <a:pt x="0" y="0"/>
                </a:lnTo>
                <a:lnTo>
                  <a:pt x="0" y="57829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276407" y="10700"/>
            <a:ext cx="15779832" cy="4683500"/>
          </a:xfrm>
          <a:custGeom>
            <a:avLst/>
            <a:gdLst/>
            <a:ahLst/>
            <a:cxnLst/>
            <a:rect l="l" t="t" r="r" b="b"/>
            <a:pathLst>
              <a:path w="15735186" h="5132801">
                <a:moveTo>
                  <a:pt x="0" y="0"/>
                </a:moveTo>
                <a:lnTo>
                  <a:pt x="15735186" y="0"/>
                </a:lnTo>
                <a:lnTo>
                  <a:pt x="15735186" y="5132801"/>
                </a:lnTo>
                <a:lnTo>
                  <a:pt x="0" y="5132801"/>
                </a:lnTo>
                <a:lnTo>
                  <a:pt x="0" y="0"/>
                </a:lnTo>
                <a:close/>
              </a:path>
            </a:pathLst>
          </a:custGeom>
          <a:blipFill>
            <a:blip r:embed="rId5"/>
            <a:stretch>
              <a:fillRect l="-35330" t="-77968" r="-5405" b="-64716"/>
            </a:stretch>
          </a:blipFill>
        </p:spPr>
      </p:sp>
      <p:sp>
        <p:nvSpPr>
          <p:cNvPr id="6" name="Freeform 6"/>
          <p:cNvSpPr/>
          <p:nvPr/>
        </p:nvSpPr>
        <p:spPr>
          <a:xfrm>
            <a:off x="1276407" y="4704900"/>
            <a:ext cx="15779833" cy="5011280"/>
          </a:xfrm>
          <a:custGeom>
            <a:avLst/>
            <a:gdLst/>
            <a:ahLst/>
            <a:cxnLst/>
            <a:rect l="l" t="t" r="r" b="b"/>
            <a:pathLst>
              <a:path w="15779833" h="5011280">
                <a:moveTo>
                  <a:pt x="0" y="0"/>
                </a:moveTo>
                <a:lnTo>
                  <a:pt x="15779833" y="0"/>
                </a:lnTo>
                <a:lnTo>
                  <a:pt x="15779833" y="5011280"/>
                </a:lnTo>
                <a:lnTo>
                  <a:pt x="0" y="5011280"/>
                </a:lnTo>
                <a:lnTo>
                  <a:pt x="0" y="0"/>
                </a:lnTo>
                <a:close/>
              </a:path>
            </a:pathLst>
          </a:custGeom>
          <a:blipFill>
            <a:blip r:embed="rId6"/>
            <a:stretch>
              <a:fillRect l="-33078" t="-79787" r="-5107" b="-64971"/>
            </a:stretch>
          </a:blipFill>
        </p:spPr>
      </p:sp>
      <p:grpSp>
        <p:nvGrpSpPr>
          <p:cNvPr id="7" name="Group 7"/>
          <p:cNvGrpSpPr/>
          <p:nvPr/>
        </p:nvGrpSpPr>
        <p:grpSpPr>
          <a:xfrm>
            <a:off x="7737307" y="4382279"/>
            <a:ext cx="3080251" cy="2101357"/>
            <a:chOff x="0" y="0"/>
            <a:chExt cx="1191434" cy="812800"/>
          </a:xfrm>
        </p:grpSpPr>
        <p:sp>
          <p:nvSpPr>
            <p:cNvPr id="8" name="Freeform 8"/>
            <p:cNvSpPr/>
            <p:nvPr/>
          </p:nvSpPr>
          <p:spPr>
            <a:xfrm>
              <a:off x="0" y="0"/>
              <a:ext cx="1191434" cy="812800"/>
            </a:xfrm>
            <a:custGeom>
              <a:avLst/>
              <a:gdLst/>
              <a:ahLst/>
              <a:cxnLst/>
              <a:rect l="l" t="t" r="r" b="b"/>
              <a:pathLst>
                <a:path w="1191434" h="812800">
                  <a:moveTo>
                    <a:pt x="595717" y="0"/>
                  </a:moveTo>
                  <a:lnTo>
                    <a:pt x="1191434" y="406400"/>
                  </a:lnTo>
                  <a:lnTo>
                    <a:pt x="595717" y="812800"/>
                  </a:lnTo>
                  <a:lnTo>
                    <a:pt x="0" y="406400"/>
                  </a:lnTo>
                  <a:lnTo>
                    <a:pt x="595717" y="0"/>
                  </a:lnTo>
                  <a:close/>
                </a:path>
              </a:pathLst>
            </a:custGeom>
            <a:solidFill>
              <a:srgbClr val="000000"/>
            </a:solidFill>
          </p:spPr>
        </p:sp>
        <p:sp>
          <p:nvSpPr>
            <p:cNvPr id="9" name="TextBox 9"/>
            <p:cNvSpPr txBox="1"/>
            <p:nvPr/>
          </p:nvSpPr>
          <p:spPr>
            <a:xfrm>
              <a:off x="204778" y="120650"/>
              <a:ext cx="781879" cy="552450"/>
            </a:xfrm>
            <a:prstGeom prst="rect">
              <a:avLst/>
            </a:prstGeom>
          </p:spPr>
          <p:txBody>
            <a:bodyPr lIns="50800" tIns="50800" rIns="50800" bIns="50800" rtlCol="0" anchor="ctr"/>
            <a:lstStyle/>
            <a:p>
              <a:pPr algn="ctr">
                <a:lnSpc>
                  <a:spcPts val="3599"/>
                </a:lnSpc>
              </a:pPr>
              <a:r>
                <a:rPr lang="en-US" sz="2999" b="1" u="sng">
                  <a:solidFill>
                    <a:srgbClr val="FFFFFF"/>
                  </a:solidFill>
                  <a:latin typeface="Poppins Semi-Bold"/>
                  <a:ea typeface="Poppins Semi-Bold"/>
                  <a:cs typeface="Poppins Semi-Bold"/>
                  <a:sym typeface="Poppins Semi-Bold"/>
                </a:rPr>
                <a:t>Videos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756849" y="1356816"/>
            <a:ext cx="1878766" cy="1479198"/>
          </a:xfrm>
          <a:custGeom>
            <a:avLst/>
            <a:gdLst/>
            <a:ahLst/>
            <a:cxnLst/>
            <a:rect l="l" t="t" r="r" b="b"/>
            <a:pathLst>
              <a:path w="1878766" h="1479198">
                <a:moveTo>
                  <a:pt x="0" y="0"/>
                </a:moveTo>
                <a:lnTo>
                  <a:pt x="1878765" y="0"/>
                </a:lnTo>
                <a:lnTo>
                  <a:pt x="1878765" y="1479198"/>
                </a:lnTo>
                <a:lnTo>
                  <a:pt x="0" y="1479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16544" y="152400"/>
            <a:ext cx="17258415" cy="1704975"/>
          </a:xfrm>
          <a:prstGeom prst="rect">
            <a:avLst/>
          </a:prstGeom>
        </p:spPr>
        <p:txBody>
          <a:bodyPr lIns="0" tIns="0" rIns="0" bIns="0" rtlCol="0" anchor="t">
            <a:spAutoFit/>
          </a:bodyPr>
          <a:lstStyle/>
          <a:p>
            <a:pPr algn="ctr">
              <a:lnSpc>
                <a:spcPts val="6599"/>
              </a:lnSpc>
            </a:pPr>
            <a:r>
              <a:rPr lang="en-US" sz="5499" b="1">
                <a:solidFill>
                  <a:srgbClr val="FFFFFF"/>
                </a:solidFill>
                <a:latin typeface="Poppins Semi-Bold"/>
                <a:ea typeface="Poppins Semi-Bold"/>
                <a:cs typeface="Poppins Semi-Bold"/>
                <a:sym typeface="Poppins Semi-Bold"/>
              </a:rPr>
              <a:t>Univariate Analysis of Chef Prateek’s Kitchen Channel’s  Shorts </a:t>
            </a:r>
          </a:p>
        </p:txBody>
      </p:sp>
      <p:pic>
        <p:nvPicPr>
          <p:cNvPr id="5" name="Picture 5"/>
          <p:cNvPicPr>
            <a:picLocks noChangeAspect="1"/>
          </p:cNvPicPr>
          <p:nvPr/>
        </p:nvPicPr>
        <p:blipFill>
          <a:blip r:embed="rId5"/>
          <a:stretch>
            <a:fillRect/>
          </a:stretch>
        </p:blipFill>
        <p:spPr>
          <a:xfrm>
            <a:off x="-2046810" y="754196"/>
            <a:ext cx="22442172" cy="11109927"/>
          </a:xfrm>
          <a:prstGeom prst="rect">
            <a:avLst/>
          </a:prstGeom>
        </p:spPr>
      </p:pic>
      <p:sp>
        <p:nvSpPr>
          <p:cNvPr id="6" name="Freeform 6"/>
          <p:cNvSpPr/>
          <p:nvPr/>
        </p:nvSpPr>
        <p:spPr>
          <a:xfrm>
            <a:off x="16835576" y="1657606"/>
            <a:ext cx="1878766" cy="1479198"/>
          </a:xfrm>
          <a:custGeom>
            <a:avLst/>
            <a:gdLst/>
            <a:ahLst/>
            <a:cxnLst/>
            <a:rect l="l" t="t" r="r" b="b"/>
            <a:pathLst>
              <a:path w="1878766" h="1479198">
                <a:moveTo>
                  <a:pt x="0" y="0"/>
                </a:moveTo>
                <a:lnTo>
                  <a:pt x="1878766" y="0"/>
                </a:lnTo>
                <a:lnTo>
                  <a:pt x="1878766" y="1479198"/>
                </a:lnTo>
                <a:lnTo>
                  <a:pt x="0" y="1479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4" name="Freeform 4"/>
          <p:cNvSpPr/>
          <p:nvPr/>
        </p:nvSpPr>
        <p:spPr>
          <a:xfrm flipV="1">
            <a:off x="17230733" y="9115022"/>
            <a:ext cx="518363" cy="578295"/>
          </a:xfrm>
          <a:custGeom>
            <a:avLst/>
            <a:gdLst/>
            <a:ahLst/>
            <a:cxnLst/>
            <a:rect l="l" t="t" r="r" b="b"/>
            <a:pathLst>
              <a:path w="518363" h="578295">
                <a:moveTo>
                  <a:pt x="0" y="578295"/>
                </a:moveTo>
                <a:lnTo>
                  <a:pt x="518363" y="578295"/>
                </a:lnTo>
                <a:lnTo>
                  <a:pt x="518363" y="0"/>
                </a:lnTo>
                <a:lnTo>
                  <a:pt x="0" y="0"/>
                </a:lnTo>
                <a:lnTo>
                  <a:pt x="0" y="57829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356765" y="0"/>
            <a:ext cx="15499344" cy="4667387"/>
          </a:xfrm>
          <a:custGeom>
            <a:avLst/>
            <a:gdLst/>
            <a:ahLst/>
            <a:cxnLst/>
            <a:rect l="l" t="t" r="r" b="b"/>
            <a:pathLst>
              <a:path w="15499344" h="5025455">
                <a:moveTo>
                  <a:pt x="0" y="0"/>
                </a:moveTo>
                <a:lnTo>
                  <a:pt x="15499344" y="0"/>
                </a:lnTo>
                <a:lnTo>
                  <a:pt x="15499344" y="5025455"/>
                </a:lnTo>
                <a:lnTo>
                  <a:pt x="0" y="5025455"/>
                </a:lnTo>
                <a:lnTo>
                  <a:pt x="0" y="0"/>
                </a:lnTo>
                <a:close/>
              </a:path>
            </a:pathLst>
          </a:custGeom>
          <a:blipFill>
            <a:blip r:embed="rId5"/>
            <a:stretch>
              <a:fillRect l="-31928" t="-90270" r="-4573" b="-46539"/>
            </a:stretch>
          </a:blipFill>
        </p:spPr>
      </p:sp>
      <p:sp>
        <p:nvSpPr>
          <p:cNvPr id="6" name="Freeform 6"/>
          <p:cNvSpPr/>
          <p:nvPr/>
        </p:nvSpPr>
        <p:spPr>
          <a:xfrm>
            <a:off x="1356765" y="4667387"/>
            <a:ext cx="15499344" cy="5014709"/>
          </a:xfrm>
          <a:custGeom>
            <a:avLst/>
            <a:gdLst/>
            <a:ahLst/>
            <a:cxnLst/>
            <a:rect l="l" t="t" r="r" b="b"/>
            <a:pathLst>
              <a:path w="15499344" h="5014709">
                <a:moveTo>
                  <a:pt x="0" y="0"/>
                </a:moveTo>
                <a:lnTo>
                  <a:pt x="15499344" y="0"/>
                </a:lnTo>
                <a:lnTo>
                  <a:pt x="15499344" y="5014709"/>
                </a:lnTo>
                <a:lnTo>
                  <a:pt x="0" y="5014709"/>
                </a:lnTo>
                <a:lnTo>
                  <a:pt x="0" y="0"/>
                </a:lnTo>
                <a:close/>
              </a:path>
            </a:pathLst>
          </a:custGeom>
          <a:blipFill>
            <a:blip r:embed="rId6"/>
            <a:stretch>
              <a:fillRect l="-30933" t="-91076" r="-5568" b="-46240"/>
            </a:stretch>
          </a:blipFill>
        </p:spPr>
      </p:sp>
      <p:grpSp>
        <p:nvGrpSpPr>
          <p:cNvPr id="7" name="Group 7"/>
          <p:cNvGrpSpPr/>
          <p:nvPr/>
        </p:nvGrpSpPr>
        <p:grpSpPr>
          <a:xfrm>
            <a:off x="7882315" y="4230631"/>
            <a:ext cx="2965273" cy="2083319"/>
            <a:chOff x="0" y="0"/>
            <a:chExt cx="780977" cy="548693"/>
          </a:xfrm>
        </p:grpSpPr>
        <p:sp>
          <p:nvSpPr>
            <p:cNvPr id="8" name="Freeform 8"/>
            <p:cNvSpPr/>
            <p:nvPr/>
          </p:nvSpPr>
          <p:spPr>
            <a:xfrm>
              <a:off x="0" y="0"/>
              <a:ext cx="780977" cy="548693"/>
            </a:xfrm>
            <a:custGeom>
              <a:avLst/>
              <a:gdLst/>
              <a:ahLst/>
              <a:cxnLst/>
              <a:rect l="l" t="t" r="r" b="b"/>
              <a:pathLst>
                <a:path w="780977" h="548693">
                  <a:moveTo>
                    <a:pt x="390489" y="0"/>
                  </a:moveTo>
                  <a:lnTo>
                    <a:pt x="780977" y="274347"/>
                  </a:lnTo>
                  <a:lnTo>
                    <a:pt x="390489" y="548693"/>
                  </a:lnTo>
                  <a:lnTo>
                    <a:pt x="0" y="274347"/>
                  </a:lnTo>
                  <a:lnTo>
                    <a:pt x="390489" y="0"/>
                  </a:lnTo>
                  <a:close/>
                </a:path>
              </a:pathLst>
            </a:custGeom>
            <a:solidFill>
              <a:srgbClr val="000000"/>
            </a:solidFill>
          </p:spPr>
        </p:sp>
        <p:sp>
          <p:nvSpPr>
            <p:cNvPr id="9" name="TextBox 9"/>
            <p:cNvSpPr txBox="1"/>
            <p:nvPr/>
          </p:nvSpPr>
          <p:spPr>
            <a:xfrm>
              <a:off x="134230" y="65732"/>
              <a:ext cx="512516" cy="388655"/>
            </a:xfrm>
            <a:prstGeom prst="rect">
              <a:avLst/>
            </a:prstGeom>
          </p:spPr>
          <p:txBody>
            <a:bodyPr lIns="50800" tIns="50800" rIns="50800" bIns="50800" rtlCol="0" anchor="ctr"/>
            <a:lstStyle/>
            <a:p>
              <a:pPr algn="ctr">
                <a:lnSpc>
                  <a:spcPts val="3959"/>
                </a:lnSpc>
              </a:pPr>
              <a:r>
                <a:rPr lang="en-US" sz="3299" b="1" u="sng">
                  <a:solidFill>
                    <a:srgbClr val="FFFFFF"/>
                  </a:solidFill>
                  <a:latin typeface="Poppins Semi-Bold"/>
                  <a:ea typeface="Poppins Semi-Bold"/>
                  <a:cs typeface="Poppins Semi-Bold"/>
                  <a:sym typeface="Poppins Semi-Bold"/>
                </a:rPr>
                <a:t>Shorts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893</Words>
  <Application>Microsoft Office PowerPoint</Application>
  <PresentationFormat>Custom</PresentationFormat>
  <Paragraphs>143</Paragraphs>
  <Slides>23</Slides>
  <Notes>1</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Inter Bold</vt:lpstr>
      <vt:lpstr>Arial</vt:lpstr>
      <vt:lpstr>Sniglet</vt:lpstr>
      <vt:lpstr>Poppins</vt:lpstr>
      <vt:lpstr>Canva Sans Bold</vt:lpstr>
      <vt:lpstr>Arimo Bold</vt:lpstr>
      <vt:lpstr>Inter</vt:lpstr>
      <vt:lpstr>Life Savers</vt:lpstr>
      <vt:lpstr>Calibri</vt:lpstr>
      <vt:lpstr>Poppins Semi-Bold</vt:lpstr>
      <vt:lpstr>Fredoka</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Pink and Purple Gradient Modern Stock Market Presentation</dc:title>
  <cp:lastModifiedBy>Vijay Prakash Gaur</cp:lastModifiedBy>
  <cp:revision>2</cp:revision>
  <dcterms:created xsi:type="dcterms:W3CDTF">2006-08-16T00:00:00Z</dcterms:created>
  <dcterms:modified xsi:type="dcterms:W3CDTF">2025-07-11T10:44:41Z</dcterms:modified>
  <dc:identifier>DAGspZO3rpY</dc:identifier>
</cp:coreProperties>
</file>